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3.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31"/>
  </p:notesMasterIdLst>
  <p:handoutMasterIdLst>
    <p:handoutMasterId r:id="rId32"/>
  </p:handoutMasterIdLst>
  <p:sldIdLst>
    <p:sldId id="1270" r:id="rId3"/>
    <p:sldId id="1888" r:id="rId4"/>
    <p:sldId id="1889" r:id="rId5"/>
    <p:sldId id="1314" r:id="rId6"/>
    <p:sldId id="1317" r:id="rId7"/>
    <p:sldId id="1315" r:id="rId8"/>
    <p:sldId id="1367" r:id="rId9"/>
    <p:sldId id="1320" r:id="rId10"/>
    <p:sldId id="1318" r:id="rId11"/>
    <p:sldId id="1366" r:id="rId12"/>
    <p:sldId id="1433" r:id="rId13"/>
    <p:sldId id="1368" r:id="rId14"/>
    <p:sldId id="1369" r:id="rId15"/>
    <p:sldId id="1370" r:id="rId16"/>
    <p:sldId id="1371" r:id="rId17"/>
    <p:sldId id="1372" r:id="rId18"/>
    <p:sldId id="1373" r:id="rId19"/>
    <p:sldId id="1374" r:id="rId20"/>
    <p:sldId id="1434" r:id="rId21"/>
    <p:sldId id="1389" r:id="rId22"/>
    <p:sldId id="1593" r:id="rId23"/>
    <p:sldId id="1594" r:id="rId24"/>
    <p:sldId id="1435" r:id="rId25"/>
    <p:sldId id="1391" r:id="rId26"/>
    <p:sldId id="1392" r:id="rId27"/>
    <p:sldId id="1393" r:id="rId28"/>
    <p:sldId id="1394" r:id="rId29"/>
    <p:sldId id="18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ten Kate" initials="KtK" lastIdx="1" clrIdx="0">
    <p:extLst>
      <p:ext uri="{19B8F6BF-5375-455C-9EA6-DF929625EA0E}">
        <p15:presenceInfo xmlns:p15="http://schemas.microsoft.com/office/powerpoint/2012/main" userId="699bd6b92490cd22" providerId="Windows Live"/>
      </p:ext>
    </p:extLst>
  </p:cmAuthor>
  <p:cmAuthor id="2" name="Amrei Von Hase" initials="avh" lastIdx="8" clrIdx="1"/>
  <p:cmAuthor id="3" name="Amrei von Hase" initials="AvH" lastIdx="51" clrIdx="2">
    <p:extLst>
      <p:ext uri="{19B8F6BF-5375-455C-9EA6-DF929625EA0E}">
        <p15:presenceInfo xmlns:p15="http://schemas.microsoft.com/office/powerpoint/2012/main" userId="S-1-5-21-1663678848-3357185033-1859186257-1129" providerId="AD"/>
      </p:ext>
    </p:extLst>
  </p:cmAuthor>
  <p:cmAuthor id="4" name="Kerry ten Kate" initials="KtK [2]" lastIdx="1" clrIdx="3">
    <p:extLst>
      <p:ext uri="{19B8F6BF-5375-455C-9EA6-DF929625EA0E}">
        <p15:presenceInfo xmlns:p15="http://schemas.microsoft.com/office/powerpoint/2012/main" userId="S::ktenkate@forest-trends.org::67650bd9-cb32-4116-a6be-54fa681420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A32"/>
    <a:srgbClr val="CC0000"/>
    <a:srgbClr val="009999"/>
    <a:srgbClr val="CC6600"/>
    <a:srgbClr val="D183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58" autoAdjust="0"/>
    <p:restoredTop sz="91383" autoAdjust="0"/>
  </p:normalViewPr>
  <p:slideViewPr>
    <p:cSldViewPr snapToGrid="0">
      <p:cViewPr varScale="1">
        <p:scale>
          <a:sx n="79" d="100"/>
          <a:sy n="79" d="100"/>
        </p:scale>
        <p:origin x="180" y="64"/>
      </p:cViewPr>
      <p:guideLst>
        <p:guide orient="horz" pos="2136"/>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47" d="100"/>
          <a:sy n="47" d="100"/>
        </p:scale>
        <p:origin x="271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8-26T10:15:45.065" idx="42">
    <p:pos x="10" y="10"/>
    <p:text>Prefer previous slide. Poss could amend that with info from this one.</p:text>
    <p:extLst>
      <p:ext uri="{C676402C-5697-4E1C-873F-D02D1690AC5C}">
        <p15:threadingInfo xmlns:p15="http://schemas.microsoft.com/office/powerpoint/2012/main" timeZoneBias="-120"/>
      </p:ext>
    </p:extLst>
  </p:cm>
  <p:cm authorId="4" dt="2019-10-29T09:01:32.307" idx="1">
    <p:pos x="10" y="146"/>
    <p:text>I think it's worth keeping them both, on consideration.</p:text>
    <p:extLst>
      <p:ext uri="{C676402C-5697-4E1C-873F-D02D1690AC5C}">
        <p15:threadingInfo xmlns:p15="http://schemas.microsoft.com/office/powerpoint/2012/main" timeZoneBias="0">
          <p15:parentCm authorId="3" idx="4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9-08-23T17:14:32.105" idx="38">
    <p:pos x="10" y="10"/>
    <p:text>Perhaps we can replace or supplement this with real examples - Fabien may have?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9-08-26T10:36:02.256" idx="43">
    <p:pos x="10" y="10"/>
    <p:text>Perhaps some examples here would be good.</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8A64B0-8820-4446-B3FC-6DCE973207B7}" type="datetimeFigureOut">
              <a:rPr lang="en-US" smtClean="0"/>
              <a:t>2/17/2020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6DBFDE-8350-4B9E-8EB9-12048A222405}" type="slidenum">
              <a:rPr lang="en-US" smtClean="0"/>
              <a:t>‹#›</a:t>
            </a:fld>
            <a:endParaRPr lang="en-US"/>
          </a:p>
        </p:txBody>
      </p:sp>
    </p:spTree>
    <p:extLst>
      <p:ext uri="{BB962C8B-B14F-4D97-AF65-F5344CB8AC3E}">
        <p14:creationId xmlns:p14="http://schemas.microsoft.com/office/powerpoint/2010/main" val="10864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02FDA-DE64-40F6-8637-324925CF600C}" type="datetimeFigureOut">
              <a:rPr lang="en-GB" smtClean="0"/>
              <a:t>17/02/2020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DAD05-9F8E-438F-8658-A195C587F6E1}" type="slidenum">
              <a:rPr lang="en-GB" smtClean="0"/>
              <a:t>‹#›</a:t>
            </a:fld>
            <a:endParaRPr lang="en-GB"/>
          </a:p>
        </p:txBody>
      </p:sp>
    </p:spTree>
    <p:extLst>
      <p:ext uri="{BB962C8B-B14F-4D97-AF65-F5344CB8AC3E}">
        <p14:creationId xmlns:p14="http://schemas.microsoft.com/office/powerpoint/2010/main" val="339944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a:t>
            </a:fld>
            <a:endParaRPr lang="en-GB"/>
          </a:p>
        </p:txBody>
      </p:sp>
    </p:spTree>
    <p:extLst>
      <p:ext uri="{BB962C8B-B14F-4D97-AF65-F5344CB8AC3E}">
        <p14:creationId xmlns:p14="http://schemas.microsoft.com/office/powerpoint/2010/main" val="78918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FA0FC43C-2C6D-4538-B28E-7C27247A7658}" type="slidenum">
              <a:rPr lang="en-US" smtClean="0"/>
              <a:pPr>
                <a:defRPr/>
              </a:pPr>
              <a:t>10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3798290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11</a:t>
            </a:fld>
            <a:endParaRPr lang="en-GB"/>
          </a:p>
        </p:txBody>
      </p:sp>
    </p:spTree>
    <p:extLst>
      <p:ext uri="{BB962C8B-B14F-4D97-AF65-F5344CB8AC3E}">
        <p14:creationId xmlns:p14="http://schemas.microsoft.com/office/powerpoint/2010/main" val="136892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12</a:t>
            </a:fld>
            <a:endParaRPr lang="en-GB"/>
          </a:p>
        </p:txBody>
      </p:sp>
    </p:spTree>
    <p:extLst>
      <p:ext uri="{BB962C8B-B14F-4D97-AF65-F5344CB8AC3E}">
        <p14:creationId xmlns:p14="http://schemas.microsoft.com/office/powerpoint/2010/main" val="3433504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DFD30-B39A-CD4A-BF92-51717FB2BF85}" type="slidenum">
              <a:rPr lang="en-US" smtClean="0"/>
              <a:pPr/>
              <a:t>13</a:t>
            </a:fld>
            <a:endParaRPr lang="en-US"/>
          </a:p>
        </p:txBody>
      </p:sp>
    </p:spTree>
    <p:extLst>
      <p:ext uri="{BB962C8B-B14F-4D97-AF65-F5344CB8AC3E}">
        <p14:creationId xmlns:p14="http://schemas.microsoft.com/office/powerpoint/2010/main" val="1715142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14</a:t>
            </a:fld>
            <a:endParaRPr lang="en-GB"/>
          </a:p>
        </p:txBody>
      </p:sp>
    </p:spTree>
    <p:extLst>
      <p:ext uri="{BB962C8B-B14F-4D97-AF65-F5344CB8AC3E}">
        <p14:creationId xmlns:p14="http://schemas.microsoft.com/office/powerpoint/2010/main" val="3917642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15</a:t>
            </a:fld>
            <a:endParaRPr lang="en-GB"/>
          </a:p>
        </p:txBody>
      </p:sp>
    </p:spTree>
    <p:extLst>
      <p:ext uri="{BB962C8B-B14F-4D97-AF65-F5344CB8AC3E}">
        <p14:creationId xmlns:p14="http://schemas.microsoft.com/office/powerpoint/2010/main" val="3876564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xfrm>
            <a:off x="609503" y="4561770"/>
            <a:ext cx="6340698" cy="4319511"/>
          </a:xfrm>
          <a:noFill/>
        </p:spPr>
        <p:txBody>
          <a:bodyPr wrap="square" numCol="1" anchor="t" anchorCtr="0" compatLnSpc="1">
            <a:prstTxWarp prst="textNoShape">
              <a:avLst/>
            </a:prstTxWarp>
          </a:bodyPr>
          <a:lstStyle/>
          <a:p>
            <a:pPr>
              <a:lnSpc>
                <a:spcPct val="80000"/>
              </a:lnSpc>
              <a:spcBef>
                <a:spcPts val="105"/>
              </a:spcBef>
            </a:pPr>
            <a:r>
              <a:rPr lang="en-US" dirty="0">
                <a:cs typeface="Arial" pitchFamily="34" charset="0"/>
              </a:rPr>
              <a:t>Let put some of these concepts in context – with an concrete example</a:t>
            </a:r>
          </a:p>
          <a:p>
            <a:pPr>
              <a:lnSpc>
                <a:spcPct val="80000"/>
              </a:lnSpc>
              <a:spcBef>
                <a:spcPts val="105"/>
              </a:spcBef>
            </a:pPr>
            <a:r>
              <a:rPr lang="en-US" dirty="0">
                <a:cs typeface="Arial" pitchFamily="34" charset="0"/>
              </a:rPr>
              <a:t> </a:t>
            </a:r>
          </a:p>
          <a:p>
            <a:pPr>
              <a:lnSpc>
                <a:spcPct val="80000"/>
              </a:lnSpc>
              <a:spcBef>
                <a:spcPts val="105"/>
              </a:spcBef>
              <a:buFontTx/>
              <a:buChar char="•"/>
            </a:pPr>
            <a:r>
              <a:rPr lang="en-US" dirty="0">
                <a:cs typeface="Arial" pitchFamily="34" charset="0"/>
              </a:rPr>
              <a:t> This is a map of the VSMR species bank - red diamond </a:t>
            </a:r>
          </a:p>
          <a:p>
            <a:pPr>
              <a:lnSpc>
                <a:spcPct val="80000"/>
              </a:lnSpc>
              <a:spcBef>
                <a:spcPts val="105"/>
              </a:spcBef>
              <a:buFontTx/>
              <a:buChar char="•"/>
            </a:pPr>
            <a:r>
              <a:rPr lang="en-US" dirty="0">
                <a:cs typeface="Arial" pitchFamily="34" charset="0"/>
              </a:rPr>
              <a:t> was a 333-acre family ranch owned by the Vieira Family</a:t>
            </a:r>
          </a:p>
          <a:p>
            <a:pPr>
              <a:lnSpc>
                <a:spcPct val="80000"/>
              </a:lnSpc>
              <a:spcBef>
                <a:spcPts val="105"/>
              </a:spcBef>
              <a:buFontTx/>
              <a:buChar char="•"/>
            </a:pPr>
            <a:r>
              <a:rPr lang="en-US" dirty="0">
                <a:cs typeface="Arial" pitchFamily="34" charset="0"/>
              </a:rPr>
              <a:t> is home also to the endangered San Joaquin </a:t>
            </a:r>
            <a:r>
              <a:rPr lang="en-US" dirty="0" err="1">
                <a:cs typeface="Arial" pitchFamily="34" charset="0"/>
              </a:rPr>
              <a:t>Kitfox</a:t>
            </a:r>
            <a:endParaRPr lang="en-US" dirty="0">
              <a:cs typeface="Arial" pitchFamily="34" charset="0"/>
            </a:endParaRPr>
          </a:p>
          <a:p>
            <a:pPr>
              <a:lnSpc>
                <a:spcPct val="80000"/>
              </a:lnSpc>
              <a:spcBef>
                <a:spcPts val="105"/>
              </a:spcBef>
              <a:buFontTx/>
              <a:buChar char="•"/>
            </a:pPr>
            <a:r>
              <a:rPr lang="en-US" dirty="0">
                <a:cs typeface="Arial" pitchFamily="34" charset="0"/>
              </a:rPr>
              <a:t> the </a:t>
            </a:r>
            <a:r>
              <a:rPr lang="en-US" dirty="0" err="1">
                <a:cs typeface="Arial" pitchFamily="34" charset="0"/>
              </a:rPr>
              <a:t>Viera</a:t>
            </a:r>
            <a:r>
              <a:rPr lang="en-US" dirty="0">
                <a:cs typeface="Arial" pitchFamily="34" charset="0"/>
              </a:rPr>
              <a:t> family worked with USFWS </a:t>
            </a:r>
          </a:p>
          <a:p>
            <a:pPr>
              <a:lnSpc>
                <a:spcPct val="80000"/>
              </a:lnSpc>
              <a:spcBef>
                <a:spcPts val="105"/>
              </a:spcBef>
              <a:buFontTx/>
              <a:buChar char="•"/>
            </a:pPr>
            <a:r>
              <a:rPr lang="en-US" dirty="0">
                <a:cs typeface="Arial" pitchFamily="34" charset="0"/>
              </a:rPr>
              <a:t> to set up cons easement, </a:t>
            </a:r>
            <a:r>
              <a:rPr lang="en-US" dirty="0" err="1">
                <a:cs typeface="Arial" pitchFamily="34" charset="0"/>
              </a:rPr>
              <a:t>Mngt</a:t>
            </a:r>
            <a:r>
              <a:rPr lang="en-US" dirty="0">
                <a:cs typeface="Arial" pitchFamily="34" charset="0"/>
              </a:rPr>
              <a:t> plan, non-wasting endowment fund </a:t>
            </a:r>
          </a:p>
          <a:p>
            <a:pPr>
              <a:lnSpc>
                <a:spcPct val="80000"/>
              </a:lnSpc>
              <a:spcBef>
                <a:spcPts val="105"/>
              </a:spcBef>
              <a:buFontTx/>
              <a:buChar char="•"/>
            </a:pPr>
            <a:r>
              <a:rPr lang="en-US" dirty="0">
                <a:cs typeface="Arial" pitchFamily="34" charset="0"/>
              </a:rPr>
              <a:t> in exchange, FWS gave them legal rights to sell 333 </a:t>
            </a:r>
            <a:r>
              <a:rPr lang="en-US" dirty="0" err="1">
                <a:cs typeface="Arial" pitchFamily="34" charset="0"/>
              </a:rPr>
              <a:t>kitfox</a:t>
            </a:r>
            <a:r>
              <a:rPr lang="en-US" dirty="0">
                <a:cs typeface="Arial" pitchFamily="34" charset="0"/>
              </a:rPr>
              <a:t> offset credits</a:t>
            </a:r>
          </a:p>
          <a:p>
            <a:pPr>
              <a:lnSpc>
                <a:spcPct val="80000"/>
              </a:lnSpc>
              <a:spcBef>
                <a:spcPts val="105"/>
              </a:spcBef>
              <a:buFontTx/>
              <a:buChar char="•"/>
            </a:pPr>
            <a:r>
              <a:rPr lang="en-US" dirty="0">
                <a:cs typeface="Arial" pitchFamily="34" charset="0"/>
              </a:rPr>
              <a:t> they can sell into a service area deemed biologically relevant by FWS (shaded area)</a:t>
            </a:r>
          </a:p>
          <a:p>
            <a:pPr>
              <a:lnSpc>
                <a:spcPct val="80000"/>
              </a:lnSpc>
              <a:spcBef>
                <a:spcPts val="105"/>
              </a:spcBef>
              <a:buFontTx/>
              <a:buChar char="•"/>
            </a:pPr>
            <a:endParaRPr lang="en-US" dirty="0">
              <a:cs typeface="Arial" pitchFamily="34" charset="0"/>
            </a:endParaRPr>
          </a:p>
          <a:p>
            <a:pPr>
              <a:lnSpc>
                <a:spcPct val="80000"/>
              </a:lnSpc>
              <a:spcBef>
                <a:spcPts val="105"/>
              </a:spcBef>
            </a:pPr>
            <a:r>
              <a:rPr lang="en-US" dirty="0">
                <a:cs typeface="Arial" pitchFamily="34" charset="0"/>
              </a:rPr>
              <a:t>Example of a credit sale</a:t>
            </a:r>
          </a:p>
          <a:p>
            <a:pPr>
              <a:spcBef>
                <a:spcPts val="105"/>
              </a:spcBef>
              <a:buFontTx/>
              <a:buChar char="•"/>
            </a:pPr>
            <a:r>
              <a:rPr lang="en-US" dirty="0">
                <a:cs typeface="Arial" pitchFamily="34" charset="0"/>
              </a:rPr>
              <a:t> say a new homes developer in Fresno impacts 7 acres of Kit Fox habitat</a:t>
            </a:r>
          </a:p>
          <a:p>
            <a:pPr>
              <a:spcBef>
                <a:spcPts val="105"/>
              </a:spcBef>
              <a:buFontTx/>
              <a:buChar char="•"/>
            </a:pPr>
            <a:r>
              <a:rPr lang="en-US" dirty="0">
                <a:cs typeface="Arial" pitchFamily="34" charset="0"/>
              </a:rPr>
              <a:t> Need a permit from FWS, to make this impact</a:t>
            </a:r>
          </a:p>
          <a:p>
            <a:pPr>
              <a:spcBef>
                <a:spcPts val="105"/>
              </a:spcBef>
              <a:buFontTx/>
              <a:buChar char="•"/>
            </a:pPr>
            <a:r>
              <a:rPr lang="en-US" dirty="0">
                <a:cs typeface="Arial" pitchFamily="34" charset="0"/>
              </a:rPr>
              <a:t> To satisfy permit requirements, buy can credits from Vieira bank</a:t>
            </a:r>
          </a:p>
          <a:p>
            <a:pPr lvl="1">
              <a:spcBef>
                <a:spcPts val="105"/>
              </a:spcBef>
              <a:buFontTx/>
              <a:buChar char="•"/>
            </a:pPr>
            <a:r>
              <a:rPr lang="en-US" dirty="0">
                <a:cs typeface="Arial" pitchFamily="34" charset="0"/>
              </a:rPr>
              <a:t> the bank retains the legal liability for the ecological performance of the credit </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167235-FF27-47CD-ACF4-E69F2919F7EE}" type="slidenum">
              <a:rPr lang="en-US" smtClean="0"/>
              <a:pPr/>
              <a:t>16</a:t>
            </a:fld>
            <a:endParaRPr lang="en-US"/>
          </a:p>
        </p:txBody>
      </p:sp>
    </p:spTree>
    <p:extLst>
      <p:ext uri="{BB962C8B-B14F-4D97-AF65-F5344CB8AC3E}">
        <p14:creationId xmlns:p14="http://schemas.microsoft.com/office/powerpoint/2010/main" val="2405204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ts val="105"/>
              </a:spcBef>
              <a:tabLst>
                <a:tab pos="504597" algn="l"/>
              </a:tabLst>
            </a:pPr>
            <a:endParaRPr lang="en-US" dirty="0">
              <a:latin typeface="Times New Roman" charset="0"/>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20" eaLnBrk="0" hangingPunct="0">
              <a:defRPr sz="2900" b="1">
                <a:solidFill>
                  <a:srgbClr val="000000"/>
                </a:solidFill>
                <a:latin typeface="Arial" charset="0"/>
                <a:ea typeface="ＭＳ Ｐゴシック" charset="0"/>
                <a:cs typeface="ＭＳ Ｐゴシック" charset="0"/>
              </a:defRPr>
            </a:lvl1pPr>
            <a:lvl2pPr marL="776813" indent="-298774" defTabSz="929520" eaLnBrk="0" hangingPunct="0">
              <a:defRPr sz="2900" b="1">
                <a:solidFill>
                  <a:srgbClr val="000000"/>
                </a:solidFill>
                <a:latin typeface="Arial" charset="0"/>
                <a:ea typeface="ＭＳ Ｐゴシック" charset="0"/>
              </a:defRPr>
            </a:lvl2pPr>
            <a:lvl3pPr marL="1195097" indent="-239019" defTabSz="929520" eaLnBrk="0" hangingPunct="0">
              <a:defRPr sz="2900" b="1">
                <a:solidFill>
                  <a:srgbClr val="000000"/>
                </a:solidFill>
                <a:latin typeface="Arial" charset="0"/>
                <a:ea typeface="ＭＳ Ｐゴシック" charset="0"/>
              </a:defRPr>
            </a:lvl3pPr>
            <a:lvl4pPr marL="1673136" indent="-239019" defTabSz="929520" eaLnBrk="0" hangingPunct="0">
              <a:defRPr sz="2900" b="1">
                <a:solidFill>
                  <a:srgbClr val="000000"/>
                </a:solidFill>
                <a:latin typeface="Arial" charset="0"/>
                <a:ea typeface="ＭＳ Ｐゴシック" charset="0"/>
              </a:defRPr>
            </a:lvl4pPr>
            <a:lvl5pPr marL="2151175" indent="-239019" defTabSz="929520" eaLnBrk="0" hangingPunct="0">
              <a:defRPr sz="2900" b="1">
                <a:solidFill>
                  <a:srgbClr val="000000"/>
                </a:solidFill>
                <a:latin typeface="Arial" charset="0"/>
                <a:ea typeface="ＭＳ Ｐゴシック" charset="0"/>
              </a:defRPr>
            </a:lvl5pPr>
            <a:lvl6pPr marL="2629213" indent="-239019" defTabSz="929520" eaLnBrk="0" fontAlgn="base" hangingPunct="0">
              <a:spcBef>
                <a:spcPct val="0"/>
              </a:spcBef>
              <a:spcAft>
                <a:spcPct val="0"/>
              </a:spcAft>
              <a:defRPr sz="2900" b="1">
                <a:solidFill>
                  <a:srgbClr val="000000"/>
                </a:solidFill>
                <a:latin typeface="Arial" charset="0"/>
                <a:ea typeface="ＭＳ Ｐゴシック" charset="0"/>
              </a:defRPr>
            </a:lvl6pPr>
            <a:lvl7pPr marL="3107251" indent="-239019" defTabSz="929520" eaLnBrk="0" fontAlgn="base" hangingPunct="0">
              <a:spcBef>
                <a:spcPct val="0"/>
              </a:spcBef>
              <a:spcAft>
                <a:spcPct val="0"/>
              </a:spcAft>
              <a:defRPr sz="2900" b="1">
                <a:solidFill>
                  <a:srgbClr val="000000"/>
                </a:solidFill>
                <a:latin typeface="Arial" charset="0"/>
                <a:ea typeface="ＭＳ Ｐゴシック" charset="0"/>
              </a:defRPr>
            </a:lvl7pPr>
            <a:lvl8pPr marL="3585291" indent="-239019" defTabSz="929520" eaLnBrk="0" fontAlgn="base" hangingPunct="0">
              <a:spcBef>
                <a:spcPct val="0"/>
              </a:spcBef>
              <a:spcAft>
                <a:spcPct val="0"/>
              </a:spcAft>
              <a:defRPr sz="2900" b="1">
                <a:solidFill>
                  <a:srgbClr val="000000"/>
                </a:solidFill>
                <a:latin typeface="Arial" charset="0"/>
                <a:ea typeface="ＭＳ Ｐゴシック" charset="0"/>
              </a:defRPr>
            </a:lvl8pPr>
            <a:lvl9pPr marL="4063329" indent="-239019" defTabSz="929520" eaLnBrk="0" fontAlgn="base" hangingPunct="0">
              <a:spcBef>
                <a:spcPct val="0"/>
              </a:spcBef>
              <a:spcAft>
                <a:spcPct val="0"/>
              </a:spcAft>
              <a:defRPr sz="2900" b="1">
                <a:solidFill>
                  <a:srgbClr val="000000"/>
                </a:solidFill>
                <a:latin typeface="Arial" charset="0"/>
                <a:ea typeface="ＭＳ Ｐゴシック" charset="0"/>
              </a:defRPr>
            </a:lvl9pPr>
          </a:lstStyle>
          <a:p>
            <a:fld id="{02FA09EE-6D25-FC43-AA71-B823724FD910}" type="slidenum">
              <a:rPr lang="en-US" sz="1200" b="0">
                <a:solidFill>
                  <a:schemeClr val="tx1"/>
                </a:solidFill>
                <a:latin typeface="Times New Roman" charset="0"/>
              </a:rPr>
              <a:pPr/>
              <a:t>17</a:t>
            </a:fld>
            <a:endParaRPr lang="en-US" sz="1200" b="0" dirty="0">
              <a:solidFill>
                <a:schemeClr val="tx1"/>
              </a:solidFill>
              <a:latin typeface="Times New Roman" charset="0"/>
            </a:endParaRPr>
          </a:p>
        </p:txBody>
      </p:sp>
    </p:spTree>
    <p:extLst>
      <p:ext uri="{BB962C8B-B14F-4D97-AF65-F5344CB8AC3E}">
        <p14:creationId xmlns:p14="http://schemas.microsoft.com/office/powerpoint/2010/main" val="269673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dirty="0">
              <a:latin typeface="Times New Roman" charset="0"/>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20" eaLnBrk="0" hangingPunct="0">
              <a:defRPr sz="2900" b="1">
                <a:solidFill>
                  <a:srgbClr val="000000"/>
                </a:solidFill>
                <a:latin typeface="Arial" charset="0"/>
                <a:ea typeface="ＭＳ Ｐゴシック" charset="0"/>
                <a:cs typeface="ＭＳ Ｐゴシック" charset="0"/>
              </a:defRPr>
            </a:lvl1pPr>
            <a:lvl2pPr marL="776813" indent="-298774" defTabSz="929520" eaLnBrk="0" hangingPunct="0">
              <a:defRPr sz="2900" b="1">
                <a:solidFill>
                  <a:srgbClr val="000000"/>
                </a:solidFill>
                <a:latin typeface="Arial" charset="0"/>
                <a:ea typeface="ＭＳ Ｐゴシック" charset="0"/>
              </a:defRPr>
            </a:lvl2pPr>
            <a:lvl3pPr marL="1195097" indent="-239019" defTabSz="929520" eaLnBrk="0" hangingPunct="0">
              <a:defRPr sz="2900" b="1">
                <a:solidFill>
                  <a:srgbClr val="000000"/>
                </a:solidFill>
                <a:latin typeface="Arial" charset="0"/>
                <a:ea typeface="ＭＳ Ｐゴシック" charset="0"/>
              </a:defRPr>
            </a:lvl3pPr>
            <a:lvl4pPr marL="1673136" indent="-239019" defTabSz="929520" eaLnBrk="0" hangingPunct="0">
              <a:defRPr sz="2900" b="1">
                <a:solidFill>
                  <a:srgbClr val="000000"/>
                </a:solidFill>
                <a:latin typeface="Arial" charset="0"/>
                <a:ea typeface="ＭＳ Ｐゴシック" charset="0"/>
              </a:defRPr>
            </a:lvl4pPr>
            <a:lvl5pPr marL="2151175" indent="-239019" defTabSz="929520" eaLnBrk="0" hangingPunct="0">
              <a:defRPr sz="2900" b="1">
                <a:solidFill>
                  <a:srgbClr val="000000"/>
                </a:solidFill>
                <a:latin typeface="Arial" charset="0"/>
                <a:ea typeface="ＭＳ Ｐゴシック" charset="0"/>
              </a:defRPr>
            </a:lvl5pPr>
            <a:lvl6pPr marL="2629213" indent="-239019" defTabSz="929520" eaLnBrk="0" fontAlgn="base" hangingPunct="0">
              <a:spcBef>
                <a:spcPct val="0"/>
              </a:spcBef>
              <a:spcAft>
                <a:spcPct val="0"/>
              </a:spcAft>
              <a:defRPr sz="2900" b="1">
                <a:solidFill>
                  <a:srgbClr val="000000"/>
                </a:solidFill>
                <a:latin typeface="Arial" charset="0"/>
                <a:ea typeface="ＭＳ Ｐゴシック" charset="0"/>
              </a:defRPr>
            </a:lvl6pPr>
            <a:lvl7pPr marL="3107251" indent="-239019" defTabSz="929520" eaLnBrk="0" fontAlgn="base" hangingPunct="0">
              <a:spcBef>
                <a:spcPct val="0"/>
              </a:spcBef>
              <a:spcAft>
                <a:spcPct val="0"/>
              </a:spcAft>
              <a:defRPr sz="2900" b="1">
                <a:solidFill>
                  <a:srgbClr val="000000"/>
                </a:solidFill>
                <a:latin typeface="Arial" charset="0"/>
                <a:ea typeface="ＭＳ Ｐゴシック" charset="0"/>
              </a:defRPr>
            </a:lvl7pPr>
            <a:lvl8pPr marL="3585291" indent="-239019" defTabSz="929520" eaLnBrk="0" fontAlgn="base" hangingPunct="0">
              <a:spcBef>
                <a:spcPct val="0"/>
              </a:spcBef>
              <a:spcAft>
                <a:spcPct val="0"/>
              </a:spcAft>
              <a:defRPr sz="2900" b="1">
                <a:solidFill>
                  <a:srgbClr val="000000"/>
                </a:solidFill>
                <a:latin typeface="Arial" charset="0"/>
                <a:ea typeface="ＭＳ Ｐゴシック" charset="0"/>
              </a:defRPr>
            </a:lvl8pPr>
            <a:lvl9pPr marL="4063329" indent="-239019" defTabSz="929520" eaLnBrk="0" fontAlgn="base" hangingPunct="0">
              <a:spcBef>
                <a:spcPct val="0"/>
              </a:spcBef>
              <a:spcAft>
                <a:spcPct val="0"/>
              </a:spcAft>
              <a:defRPr sz="2900" b="1">
                <a:solidFill>
                  <a:srgbClr val="000000"/>
                </a:solidFill>
                <a:latin typeface="Arial" charset="0"/>
                <a:ea typeface="ＭＳ Ｐゴシック" charset="0"/>
              </a:defRPr>
            </a:lvl9pPr>
          </a:lstStyle>
          <a:p>
            <a:fld id="{02FA09EE-6D25-FC43-AA71-B823724FD910}" type="slidenum">
              <a:rPr lang="en-US" sz="1200" b="0">
                <a:solidFill>
                  <a:schemeClr val="tx1"/>
                </a:solidFill>
                <a:latin typeface="Times New Roman" charset="0"/>
              </a:rPr>
              <a:pPr/>
              <a:t>18</a:t>
            </a:fld>
            <a:endParaRPr lang="en-US" sz="1200" b="0" dirty="0">
              <a:solidFill>
                <a:schemeClr val="tx1"/>
              </a:solidFill>
              <a:latin typeface="Times New Roman" charset="0"/>
            </a:endParaRPr>
          </a:p>
        </p:txBody>
      </p:sp>
    </p:spTree>
    <p:extLst>
      <p:ext uri="{BB962C8B-B14F-4D97-AF65-F5344CB8AC3E}">
        <p14:creationId xmlns:p14="http://schemas.microsoft.com/office/powerpoint/2010/main" val="3328590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19</a:t>
            </a:fld>
            <a:endParaRPr lang="en-GB"/>
          </a:p>
        </p:txBody>
      </p:sp>
    </p:spTree>
    <p:extLst>
      <p:ext uri="{BB962C8B-B14F-4D97-AF65-F5344CB8AC3E}">
        <p14:creationId xmlns:p14="http://schemas.microsoft.com/office/powerpoint/2010/main" val="131917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a:t>
            </a:fld>
            <a:endParaRPr lang="en-GB"/>
          </a:p>
        </p:txBody>
      </p:sp>
    </p:spTree>
    <p:extLst>
      <p:ext uri="{BB962C8B-B14F-4D97-AF65-F5344CB8AC3E}">
        <p14:creationId xmlns:p14="http://schemas.microsoft.com/office/powerpoint/2010/main" val="135892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FA0FC43C-2C6D-4538-B28E-7C27247A7658}" type="slidenum">
              <a:rPr lang="en-US" smtClean="0"/>
              <a:pPr>
                <a:defRPr/>
              </a:pPr>
              <a:t>20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104984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11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7" name="Google Shape;1017;p112:notes"/>
          <p:cNvSpPr txBox="1">
            <a:spLocks noGrp="1"/>
          </p:cNvSpPr>
          <p:nvPr>
            <p:ph type="body" idx="1"/>
          </p:nvPr>
        </p:nvSpPr>
        <p:spPr>
          <a:xfrm>
            <a:off x="705272" y="4512568"/>
            <a:ext cx="5852160" cy="4320540"/>
          </a:xfrm>
          <a:prstGeom prst="rect">
            <a:avLst/>
          </a:prstGeom>
          <a:noFill/>
          <a:ln>
            <a:noFill/>
          </a:ln>
        </p:spPr>
        <p:txBody>
          <a:bodyPr spcFirstLastPara="1" wrap="square" lIns="96650" tIns="48325" rIns="96650" bIns="48325" anchor="t" anchorCtr="0">
            <a:noAutofit/>
          </a:bodyPr>
          <a:lstStyle/>
          <a:p>
            <a:pPr marL="0" marR="0" lvl="0" indent="0" algn="l" rtl="0">
              <a:lnSpc>
                <a:spcPct val="80000"/>
              </a:lnSpc>
              <a:spcBef>
                <a:spcPts val="0"/>
              </a:spcBef>
              <a:spcAft>
                <a:spcPts val="0"/>
              </a:spcAft>
              <a:buNone/>
            </a:pPr>
            <a:endParaRPr sz="930" b="0" i="0" u="none" strike="noStrike" cap="none" dirty="0">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endParaRPr sz="930" b="0" i="0" u="none" strike="noStrike" cap="none" dirty="0">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endParaRPr sz="930" b="0" i="0" u="none" strike="noStrike" cap="none" dirty="0">
              <a:solidFill>
                <a:schemeClr val="dk1"/>
              </a:solidFill>
              <a:latin typeface="Times New Roman"/>
              <a:ea typeface="Times New Roman"/>
              <a:cs typeface="Times New Roman"/>
              <a:sym typeface="Times New Roman"/>
            </a:endParaRPr>
          </a:p>
        </p:txBody>
      </p:sp>
      <p:sp>
        <p:nvSpPr>
          <p:cNvPr id="1018" name="Google Shape;1018;p112: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21</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4845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11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7" name="Google Shape;1017;p112:notes"/>
          <p:cNvSpPr txBox="1">
            <a:spLocks noGrp="1"/>
          </p:cNvSpPr>
          <p:nvPr>
            <p:ph type="body" idx="1"/>
          </p:nvPr>
        </p:nvSpPr>
        <p:spPr>
          <a:xfrm>
            <a:off x="705272" y="4512568"/>
            <a:ext cx="5852160" cy="4320540"/>
          </a:xfrm>
          <a:prstGeom prst="rect">
            <a:avLst/>
          </a:prstGeom>
          <a:noFill/>
          <a:ln>
            <a:noFill/>
          </a:ln>
        </p:spPr>
        <p:txBody>
          <a:bodyPr spcFirstLastPara="1" wrap="square" lIns="96650" tIns="48325" rIns="96650" bIns="48325" anchor="t" anchorCtr="0">
            <a:noAutofit/>
          </a:bodyPr>
          <a:lstStyle/>
          <a:p>
            <a:pPr marL="0" marR="0" lvl="0" indent="0" algn="l" rtl="0">
              <a:lnSpc>
                <a:spcPct val="80000"/>
              </a:lnSpc>
              <a:spcBef>
                <a:spcPts val="0"/>
              </a:spcBef>
              <a:spcAft>
                <a:spcPts val="0"/>
              </a:spcAft>
              <a:buNone/>
            </a:pPr>
            <a:endParaRPr dirty="0"/>
          </a:p>
          <a:p>
            <a:pPr marL="0" marR="0" lvl="0" indent="0" algn="l" rtl="0">
              <a:lnSpc>
                <a:spcPct val="80000"/>
              </a:lnSpc>
              <a:spcBef>
                <a:spcPts val="0"/>
              </a:spcBef>
              <a:spcAft>
                <a:spcPts val="0"/>
              </a:spcAft>
              <a:buNone/>
            </a:pPr>
            <a:endParaRPr sz="930" b="0" i="0" u="none" strike="noStrike" cap="none" dirty="0">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endParaRPr sz="930" b="0" i="0" u="none" strike="noStrike" cap="none" dirty="0">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endParaRPr sz="930" b="0" i="0" u="none" strike="noStrike" cap="none" dirty="0">
              <a:solidFill>
                <a:schemeClr val="dk1"/>
              </a:solidFill>
              <a:latin typeface="Times New Roman"/>
              <a:ea typeface="Times New Roman"/>
              <a:cs typeface="Times New Roman"/>
              <a:sym typeface="Times New Roman"/>
            </a:endParaRPr>
          </a:p>
        </p:txBody>
      </p:sp>
      <p:sp>
        <p:nvSpPr>
          <p:cNvPr id="1018" name="Google Shape;1018;p112: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22</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9208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23</a:t>
            </a:fld>
            <a:endParaRPr lang="en-GB"/>
          </a:p>
        </p:txBody>
      </p:sp>
    </p:spTree>
    <p:extLst>
      <p:ext uri="{BB962C8B-B14F-4D97-AF65-F5344CB8AC3E}">
        <p14:creationId xmlns:p14="http://schemas.microsoft.com/office/powerpoint/2010/main" val="834914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
        <p:nvSpPr>
          <p:cNvPr id="4" name="Slide Number Placeholder 3"/>
          <p:cNvSpPr>
            <a:spLocks noGrp="1"/>
          </p:cNvSpPr>
          <p:nvPr>
            <p:ph type="sldNum" sz="quarter" idx="5"/>
          </p:nvPr>
        </p:nvSpPr>
        <p:spPr/>
        <p:txBody>
          <a:bodyPr/>
          <a:lstStyle>
            <a:lvl1pPr defTabSz="929520" eaLnBrk="0" hangingPunct="0">
              <a:defRPr sz="2900" b="1">
                <a:solidFill>
                  <a:srgbClr val="000000"/>
                </a:solidFill>
                <a:latin typeface="Arial" charset="0"/>
                <a:ea typeface="ＭＳ Ｐゴシック" charset="0"/>
                <a:cs typeface="Arial" charset="0"/>
              </a:defRPr>
            </a:lvl1pPr>
            <a:lvl2pPr marL="776813" indent="-298774" defTabSz="929520" eaLnBrk="0" hangingPunct="0">
              <a:defRPr sz="2900" b="1">
                <a:solidFill>
                  <a:srgbClr val="000000"/>
                </a:solidFill>
                <a:latin typeface="Arial" charset="0"/>
                <a:ea typeface="Arial" charset="0"/>
                <a:cs typeface="Arial" charset="0"/>
              </a:defRPr>
            </a:lvl2pPr>
            <a:lvl3pPr marL="1195097" indent="-239019" defTabSz="929520" eaLnBrk="0" hangingPunct="0">
              <a:defRPr sz="2900" b="1">
                <a:solidFill>
                  <a:srgbClr val="000000"/>
                </a:solidFill>
                <a:latin typeface="Arial" charset="0"/>
                <a:ea typeface="Arial" charset="0"/>
                <a:cs typeface="Arial" charset="0"/>
              </a:defRPr>
            </a:lvl3pPr>
            <a:lvl4pPr marL="1673136" indent="-239019" defTabSz="929520" eaLnBrk="0" hangingPunct="0">
              <a:defRPr sz="2900" b="1">
                <a:solidFill>
                  <a:srgbClr val="000000"/>
                </a:solidFill>
                <a:latin typeface="Arial" charset="0"/>
                <a:ea typeface="Arial" charset="0"/>
                <a:cs typeface="Arial" charset="0"/>
              </a:defRPr>
            </a:lvl4pPr>
            <a:lvl5pPr marL="2151175" indent="-239019" defTabSz="929520" eaLnBrk="0" hangingPunct="0">
              <a:defRPr sz="2900" b="1">
                <a:solidFill>
                  <a:srgbClr val="000000"/>
                </a:solidFill>
                <a:latin typeface="Arial" charset="0"/>
                <a:ea typeface="Arial" charset="0"/>
                <a:cs typeface="Arial" charset="0"/>
              </a:defRPr>
            </a:lvl5pPr>
            <a:lvl6pPr marL="2629213" indent="-239019" defTabSz="929520" eaLnBrk="0" fontAlgn="base" hangingPunct="0">
              <a:spcBef>
                <a:spcPct val="0"/>
              </a:spcBef>
              <a:spcAft>
                <a:spcPct val="0"/>
              </a:spcAft>
              <a:defRPr sz="2900" b="1">
                <a:solidFill>
                  <a:srgbClr val="000000"/>
                </a:solidFill>
                <a:latin typeface="Arial" charset="0"/>
                <a:ea typeface="Arial" charset="0"/>
                <a:cs typeface="Arial" charset="0"/>
              </a:defRPr>
            </a:lvl6pPr>
            <a:lvl7pPr marL="3107251" indent="-239019" defTabSz="929520" eaLnBrk="0" fontAlgn="base" hangingPunct="0">
              <a:spcBef>
                <a:spcPct val="0"/>
              </a:spcBef>
              <a:spcAft>
                <a:spcPct val="0"/>
              </a:spcAft>
              <a:defRPr sz="2900" b="1">
                <a:solidFill>
                  <a:srgbClr val="000000"/>
                </a:solidFill>
                <a:latin typeface="Arial" charset="0"/>
                <a:ea typeface="Arial" charset="0"/>
                <a:cs typeface="Arial" charset="0"/>
              </a:defRPr>
            </a:lvl7pPr>
            <a:lvl8pPr marL="3585291" indent="-239019" defTabSz="929520" eaLnBrk="0" fontAlgn="base" hangingPunct="0">
              <a:spcBef>
                <a:spcPct val="0"/>
              </a:spcBef>
              <a:spcAft>
                <a:spcPct val="0"/>
              </a:spcAft>
              <a:defRPr sz="2900" b="1">
                <a:solidFill>
                  <a:srgbClr val="000000"/>
                </a:solidFill>
                <a:latin typeface="Arial" charset="0"/>
                <a:ea typeface="Arial" charset="0"/>
                <a:cs typeface="Arial" charset="0"/>
              </a:defRPr>
            </a:lvl8pPr>
            <a:lvl9pPr marL="4063329" indent="-239019" defTabSz="929520" eaLnBrk="0" fontAlgn="base" hangingPunct="0">
              <a:spcBef>
                <a:spcPct val="0"/>
              </a:spcBef>
              <a:spcAft>
                <a:spcPct val="0"/>
              </a:spcAft>
              <a:defRPr sz="2900" b="1">
                <a:solidFill>
                  <a:srgbClr val="000000"/>
                </a:solidFill>
                <a:latin typeface="Arial" charset="0"/>
                <a:ea typeface="Arial" charset="0"/>
                <a:cs typeface="Arial" charset="0"/>
              </a:defRPr>
            </a:lvl9pPr>
          </a:lstStyle>
          <a:p>
            <a:fld id="{824D2E62-384B-8A49-A7F2-43CD43C0E9B5}" type="slidenum">
              <a:rPr lang="en-US" sz="1200" b="0">
                <a:solidFill>
                  <a:schemeClr val="tx1"/>
                </a:solidFill>
                <a:latin typeface="Times New Roman" charset="0"/>
              </a:rPr>
              <a:pPr/>
              <a:t>24</a:t>
            </a:fld>
            <a:endParaRPr lang="en-US" sz="1200" b="0" dirty="0">
              <a:solidFill>
                <a:schemeClr val="tx1"/>
              </a:solidFill>
              <a:latin typeface="Times New Roman" charset="0"/>
            </a:endParaRPr>
          </a:p>
        </p:txBody>
      </p:sp>
    </p:spTree>
    <p:extLst>
      <p:ext uri="{BB962C8B-B14F-4D97-AF65-F5344CB8AC3E}">
        <p14:creationId xmlns:p14="http://schemas.microsoft.com/office/powerpoint/2010/main" val="2715690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25</a:t>
            </a:fld>
            <a:endParaRPr lang="en-GB"/>
          </a:p>
        </p:txBody>
      </p:sp>
    </p:spTree>
    <p:extLst>
      <p:ext uri="{BB962C8B-B14F-4D97-AF65-F5344CB8AC3E}">
        <p14:creationId xmlns:p14="http://schemas.microsoft.com/office/powerpoint/2010/main" val="1232894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26</a:t>
            </a:fld>
            <a:endParaRPr lang="en-GB"/>
          </a:p>
        </p:txBody>
      </p:sp>
    </p:spTree>
    <p:extLst>
      <p:ext uri="{BB962C8B-B14F-4D97-AF65-F5344CB8AC3E}">
        <p14:creationId xmlns:p14="http://schemas.microsoft.com/office/powerpoint/2010/main" val="1866971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20" eaLnBrk="0" hangingPunct="0">
              <a:defRPr sz="2900" b="1">
                <a:solidFill>
                  <a:srgbClr val="000000"/>
                </a:solidFill>
                <a:latin typeface="Arial" charset="0"/>
                <a:ea typeface="ＭＳ Ｐゴシック" charset="0"/>
                <a:cs typeface="ＭＳ Ｐゴシック" charset="0"/>
              </a:defRPr>
            </a:lvl1pPr>
            <a:lvl2pPr marL="776813" indent="-298774" defTabSz="929520" eaLnBrk="0" hangingPunct="0">
              <a:defRPr sz="2900" b="1">
                <a:solidFill>
                  <a:srgbClr val="000000"/>
                </a:solidFill>
                <a:latin typeface="Arial" charset="0"/>
                <a:ea typeface="ＭＳ Ｐゴシック" charset="0"/>
              </a:defRPr>
            </a:lvl2pPr>
            <a:lvl3pPr marL="1195097" indent="-239019" defTabSz="929520" eaLnBrk="0" hangingPunct="0">
              <a:defRPr sz="2900" b="1">
                <a:solidFill>
                  <a:srgbClr val="000000"/>
                </a:solidFill>
                <a:latin typeface="Arial" charset="0"/>
                <a:ea typeface="ＭＳ Ｐゴシック" charset="0"/>
              </a:defRPr>
            </a:lvl3pPr>
            <a:lvl4pPr marL="1673136" indent="-239019" defTabSz="929520" eaLnBrk="0" hangingPunct="0">
              <a:defRPr sz="2900" b="1">
                <a:solidFill>
                  <a:srgbClr val="000000"/>
                </a:solidFill>
                <a:latin typeface="Arial" charset="0"/>
                <a:ea typeface="ＭＳ Ｐゴシック" charset="0"/>
              </a:defRPr>
            </a:lvl4pPr>
            <a:lvl5pPr marL="2151175" indent="-239019" defTabSz="929520" eaLnBrk="0" hangingPunct="0">
              <a:defRPr sz="2900" b="1">
                <a:solidFill>
                  <a:srgbClr val="000000"/>
                </a:solidFill>
                <a:latin typeface="Arial" charset="0"/>
                <a:ea typeface="ＭＳ Ｐゴシック" charset="0"/>
              </a:defRPr>
            </a:lvl5pPr>
            <a:lvl6pPr marL="2629213" indent="-239019" defTabSz="929520" eaLnBrk="0" fontAlgn="base" hangingPunct="0">
              <a:spcBef>
                <a:spcPct val="0"/>
              </a:spcBef>
              <a:spcAft>
                <a:spcPct val="0"/>
              </a:spcAft>
              <a:defRPr sz="2900" b="1">
                <a:solidFill>
                  <a:srgbClr val="000000"/>
                </a:solidFill>
                <a:latin typeface="Arial" charset="0"/>
                <a:ea typeface="ＭＳ Ｐゴシック" charset="0"/>
              </a:defRPr>
            </a:lvl6pPr>
            <a:lvl7pPr marL="3107251" indent="-239019" defTabSz="929520" eaLnBrk="0" fontAlgn="base" hangingPunct="0">
              <a:spcBef>
                <a:spcPct val="0"/>
              </a:spcBef>
              <a:spcAft>
                <a:spcPct val="0"/>
              </a:spcAft>
              <a:defRPr sz="2900" b="1">
                <a:solidFill>
                  <a:srgbClr val="000000"/>
                </a:solidFill>
                <a:latin typeface="Arial" charset="0"/>
                <a:ea typeface="ＭＳ Ｐゴシック" charset="0"/>
              </a:defRPr>
            </a:lvl7pPr>
            <a:lvl8pPr marL="3585291" indent="-239019" defTabSz="929520" eaLnBrk="0" fontAlgn="base" hangingPunct="0">
              <a:spcBef>
                <a:spcPct val="0"/>
              </a:spcBef>
              <a:spcAft>
                <a:spcPct val="0"/>
              </a:spcAft>
              <a:defRPr sz="2900" b="1">
                <a:solidFill>
                  <a:srgbClr val="000000"/>
                </a:solidFill>
                <a:latin typeface="Arial" charset="0"/>
                <a:ea typeface="ＭＳ Ｐゴシック" charset="0"/>
              </a:defRPr>
            </a:lvl8pPr>
            <a:lvl9pPr marL="4063329" indent="-239019" defTabSz="929520" eaLnBrk="0" fontAlgn="base" hangingPunct="0">
              <a:spcBef>
                <a:spcPct val="0"/>
              </a:spcBef>
              <a:spcAft>
                <a:spcPct val="0"/>
              </a:spcAft>
              <a:defRPr sz="2900" b="1">
                <a:solidFill>
                  <a:srgbClr val="000000"/>
                </a:solidFill>
                <a:latin typeface="Arial" charset="0"/>
                <a:ea typeface="ＭＳ Ｐゴシック" charset="0"/>
              </a:defRPr>
            </a:lvl9pPr>
          </a:lstStyle>
          <a:p>
            <a:pPr algn="l" rtl="0"/>
            <a:fld id="{D61BD41E-EC4A-B149-968E-5D984AE32946}" type="slidenum">
              <a:rPr sz="1200" b="0">
                <a:solidFill>
                  <a:schemeClr val="tx1"/>
                </a:solidFill>
                <a:latin typeface="Times New Roman" charset="0"/>
                <a:cs typeface="Arial" charset="0"/>
              </a:rPr>
              <a:pPr algn="l" rtl="0"/>
              <a:t>27</a:t>
            </a:fld>
            <a:endParaRPr lang="pt-PT" sz="1200" b="0" dirty="0">
              <a:solidFill>
                <a:schemeClr val="tx1"/>
              </a:solidFill>
              <a:latin typeface="Times New Roman" charset="0"/>
              <a:cs typeface="Arial" charset="0"/>
            </a:endParaRP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xfrm>
            <a:off x="975361" y="4559588"/>
            <a:ext cx="5364480"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pt-PT" dirty="0">
              <a:solidFill>
                <a:srgbClr val="FF0000"/>
              </a:solidFill>
              <a:latin typeface="Times New Roman" charset="0"/>
              <a:ea typeface="MS PGothic" charset="0"/>
              <a:cs typeface="MS PGothic" charset="0"/>
            </a:endParaRPr>
          </a:p>
        </p:txBody>
      </p:sp>
    </p:spTree>
    <p:extLst>
      <p:ext uri="{BB962C8B-B14F-4D97-AF65-F5344CB8AC3E}">
        <p14:creationId xmlns:p14="http://schemas.microsoft.com/office/powerpoint/2010/main" val="2023889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28</a:t>
            </a:fld>
            <a:endParaRPr lang="en-GB"/>
          </a:p>
        </p:txBody>
      </p:sp>
    </p:spTree>
    <p:extLst>
      <p:ext uri="{BB962C8B-B14F-4D97-AF65-F5344CB8AC3E}">
        <p14:creationId xmlns:p14="http://schemas.microsoft.com/office/powerpoint/2010/main" val="329435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3</a:t>
            </a:fld>
            <a:endParaRPr lang="en-GB"/>
          </a:p>
        </p:txBody>
      </p:sp>
    </p:spTree>
    <p:extLst>
      <p:ext uri="{BB962C8B-B14F-4D97-AF65-F5344CB8AC3E}">
        <p14:creationId xmlns:p14="http://schemas.microsoft.com/office/powerpoint/2010/main" val="76414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1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1" name="Google Shape;1001;p110: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Font typeface="Times New Roman"/>
              <a:buNone/>
            </a:pPr>
            <a:r>
              <a:rPr lang="en-US" sz="1200" b="0" i="0" u="none" strike="noStrike" cap="none">
                <a:solidFill>
                  <a:schemeClr val="dk1"/>
                </a:solidFill>
                <a:latin typeface="Times New Roman"/>
                <a:ea typeface="Times New Roman"/>
                <a:cs typeface="Times New Roman"/>
                <a:sym typeface="Times New Roman"/>
              </a:rPr>
              <a:t>The design of compensation and biodiversity offsets is technical and comparatively short (lasting between months and a few years), whereas the implementation of compensation and offsets is practical and can last several decades or longer.  Monitoring and evaluation of implementation is vital.  Adaptive management enables the goals set for the compensation or offset in the design to be achieved. </a:t>
            </a: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35039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116: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5</a:t>
            </a:fld>
            <a:endParaRPr sz="1300">
              <a:solidFill>
                <a:schemeClr val="dk1"/>
              </a:solidFill>
              <a:latin typeface="Calibri"/>
              <a:ea typeface="Calibri"/>
              <a:cs typeface="Calibri"/>
              <a:sym typeface="Calibri"/>
            </a:endParaRPr>
          </a:p>
        </p:txBody>
      </p:sp>
      <p:sp>
        <p:nvSpPr>
          <p:cNvPr id="1048" name="Google Shape;1048;p11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9" name="Google Shape;1049;p116: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This slide shows 3 key issues of offset implementation.  For the offset to work, you need to check that:</a:t>
            </a:r>
            <a:endParaRPr/>
          </a:p>
          <a:p>
            <a:pPr marL="228600" marR="0" lvl="0" indent="-228600" algn="l" rtl="0">
              <a:spcBef>
                <a:spcPts val="0"/>
              </a:spcBef>
              <a:spcAft>
                <a:spcPts val="0"/>
              </a:spcAft>
              <a:buClr>
                <a:schemeClr val="dk1"/>
              </a:buClr>
              <a:buSzPts val="1200"/>
              <a:buFont typeface="Times New Roman"/>
              <a:buAutoNum type="arabicPeriod"/>
            </a:pPr>
            <a:r>
              <a:rPr lang="en-US" sz="1200" b="0" i="0" u="none" strike="noStrike" cap="none">
                <a:solidFill>
                  <a:schemeClr val="dk1"/>
                </a:solidFill>
                <a:latin typeface="Times New Roman"/>
                <a:ea typeface="Times New Roman"/>
                <a:cs typeface="Times New Roman"/>
                <a:sym typeface="Times New Roman"/>
              </a:rPr>
              <a:t>Proper measures are in place to ensure the offset is properly operated and managed.</a:t>
            </a:r>
            <a:endParaRPr/>
          </a:p>
          <a:p>
            <a:pPr marL="228600" marR="0" lvl="0" indent="-228600" algn="l" rtl="0">
              <a:spcBef>
                <a:spcPts val="0"/>
              </a:spcBef>
              <a:spcAft>
                <a:spcPts val="0"/>
              </a:spcAft>
              <a:buClr>
                <a:schemeClr val="dk1"/>
              </a:buClr>
              <a:buSzPts val="1200"/>
              <a:buFont typeface="Times New Roman"/>
              <a:buAutoNum type="arabicPeriod"/>
            </a:pPr>
            <a:r>
              <a:rPr lang="en-US" sz="1200" b="0" i="0" u="none" strike="noStrike" cap="none">
                <a:solidFill>
                  <a:schemeClr val="dk1"/>
                </a:solidFill>
                <a:latin typeface="Times New Roman"/>
                <a:ea typeface="Times New Roman"/>
                <a:cs typeface="Times New Roman"/>
                <a:sym typeface="Times New Roman"/>
              </a:rPr>
              <a:t>The offset activities are financed over the long term.</a:t>
            </a:r>
            <a:endParaRPr/>
          </a:p>
          <a:p>
            <a:pPr marL="228600" marR="0" lvl="0" indent="-228600" algn="l" rtl="0">
              <a:spcBef>
                <a:spcPts val="0"/>
              </a:spcBef>
              <a:spcAft>
                <a:spcPts val="0"/>
              </a:spcAft>
              <a:buClr>
                <a:schemeClr val="dk1"/>
              </a:buClr>
              <a:buSzPts val="1200"/>
              <a:buFont typeface="Times New Roman"/>
              <a:buAutoNum type="arabicPeriod"/>
            </a:pPr>
            <a:r>
              <a:rPr lang="en-US" sz="1200" b="0" i="0" u="none" strike="noStrike" cap="none">
                <a:solidFill>
                  <a:schemeClr val="dk1"/>
                </a:solidFill>
                <a:latin typeface="Times New Roman"/>
                <a:ea typeface="Times New Roman"/>
                <a:cs typeface="Times New Roman"/>
                <a:sym typeface="Times New Roman"/>
              </a:rPr>
              <a:t>The progress of offset implementation will be monitored and evaluated over the long term.</a:t>
            </a:r>
            <a:endParaRPr/>
          </a:p>
          <a:p>
            <a:pPr marL="228600" marR="0" lvl="0" indent="-152400" algn="l" rtl="0">
              <a:spcBef>
                <a:spcPts val="0"/>
              </a:spcBef>
              <a:spcAft>
                <a:spcPts val="0"/>
              </a:spcAft>
              <a:buClr>
                <a:schemeClr val="dk1"/>
              </a:buClr>
              <a:buSzPts val="1200"/>
              <a:buFont typeface="Calibri"/>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Times New Roman"/>
              <a:buNone/>
            </a:pPr>
            <a:r>
              <a:rPr lang="en-US" sz="1200" b="0" i="0" u="none" strike="noStrike" cap="none">
                <a:solidFill>
                  <a:schemeClr val="dk1"/>
                </a:solidFill>
                <a:latin typeface="Times New Roman"/>
                <a:ea typeface="Times New Roman"/>
                <a:cs typeface="Times New Roman"/>
                <a:sym typeface="Times New Roman"/>
              </a:rPr>
              <a:t>Under each of these main headings, you’ll see different considerations that need to be taken care of.</a:t>
            </a: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6442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11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7" name="Google Shape;1017;p112:notes"/>
          <p:cNvSpPr txBox="1">
            <a:spLocks noGrp="1"/>
          </p:cNvSpPr>
          <p:nvPr>
            <p:ph type="body" idx="1"/>
          </p:nvPr>
        </p:nvSpPr>
        <p:spPr>
          <a:xfrm>
            <a:off x="705272" y="4512568"/>
            <a:ext cx="5852160" cy="4320540"/>
          </a:xfrm>
          <a:prstGeom prst="rect">
            <a:avLst/>
          </a:prstGeom>
          <a:noFill/>
          <a:ln>
            <a:noFill/>
          </a:ln>
        </p:spPr>
        <p:txBody>
          <a:bodyPr spcFirstLastPara="1" wrap="square" lIns="96650" tIns="48325" rIns="96650" bIns="48325" anchor="t" anchorCtr="0">
            <a:noAutofit/>
          </a:bodyPr>
          <a:lstStyle/>
          <a:p>
            <a:pPr marL="0" marR="0" lvl="0" indent="0" algn="l" rtl="0">
              <a:lnSpc>
                <a:spcPct val="80000"/>
              </a:lnSpc>
              <a:spcBef>
                <a:spcPts val="0"/>
              </a:spcBef>
              <a:spcAft>
                <a:spcPts val="0"/>
              </a:spcAft>
              <a:buNone/>
            </a:pPr>
            <a:r>
              <a:rPr lang="en-US" sz="930" b="0" i="0" u="none" strike="noStrike" cap="none">
                <a:solidFill>
                  <a:schemeClr val="dk1"/>
                </a:solidFill>
                <a:latin typeface="Times New Roman"/>
                <a:ea typeface="Times New Roman"/>
                <a:cs typeface="Times New Roman"/>
                <a:sym typeface="Times New Roman"/>
              </a:rPr>
              <a:t>Offset implementation is arguably the most important part of an offset, to ensure that what was planned on paper is actually properly and well delivered on the ground over the long term to achieve NNL. While offset design is a relatively intense and comparatively short phase, offset implementation is for the long-term.</a:t>
            </a:r>
            <a:endParaRPr/>
          </a:p>
          <a:p>
            <a:pPr marL="0" marR="0" lvl="0" indent="0" algn="l" rtl="0">
              <a:lnSpc>
                <a:spcPct val="80000"/>
              </a:lnSpc>
              <a:spcBef>
                <a:spcPts val="0"/>
              </a:spcBef>
              <a:spcAft>
                <a:spcPts val="0"/>
              </a:spcAft>
              <a:buNone/>
            </a:pPr>
            <a:endParaRPr sz="93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r>
              <a:rPr lang="en-US" sz="930" b="0" i="0" u="none" strike="noStrike" cap="none">
                <a:solidFill>
                  <a:schemeClr val="dk1"/>
                </a:solidFill>
                <a:latin typeface="Times New Roman"/>
                <a:ea typeface="Times New Roman"/>
                <a:cs typeface="Times New Roman"/>
                <a:sym typeface="Times New Roman"/>
              </a:rPr>
              <a:t>So, one key question is – how can an offset be delivered? There are three main ways in which implementation can take place. </a:t>
            </a:r>
            <a:endParaRPr/>
          </a:p>
          <a:p>
            <a:pPr marL="0" marR="0" lvl="0" indent="0" algn="l" rtl="0">
              <a:lnSpc>
                <a:spcPct val="80000"/>
              </a:lnSpc>
              <a:spcBef>
                <a:spcPts val="0"/>
              </a:spcBef>
              <a:spcAft>
                <a:spcPts val="0"/>
              </a:spcAft>
              <a:buNone/>
            </a:pPr>
            <a:endParaRPr sz="93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r>
              <a:rPr lang="en-US" sz="930" b="0" i="0" u="none" strike="noStrike" cap="none">
                <a:solidFill>
                  <a:schemeClr val="dk1"/>
                </a:solidFill>
                <a:latin typeface="Times New Roman"/>
                <a:ea typeface="Times New Roman"/>
                <a:cs typeface="Times New Roman"/>
                <a:sym typeface="Times New Roman"/>
              </a:rPr>
              <a:t>The first is the ‘Do It Yourself’ method. Under ‘developer initiated offset implementation’, policy may encourage or require compensation or offsets, but the government generally takes a non-interventionist stance on the manner of their implementation, and the onus rests with the developers to find their own compensation activities or offsets (whether voluntary or required by regulation).  As long-term implementation of conservation activities is often not a priority or particular expertise of many developers, they may find partners or agents to implement the compensation or offset on their behalf, for instance, NGOs, local communities, or a mixture of different stakeholders.  </a:t>
            </a:r>
            <a:endParaRPr sz="93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r>
              <a:rPr lang="en-US" sz="930" b="0" i="0" u="none" strike="noStrike" cap="none">
                <a:solidFill>
                  <a:schemeClr val="dk1"/>
                </a:solidFill>
                <a:latin typeface="Times New Roman"/>
                <a:ea typeface="Times New Roman"/>
                <a:cs typeface="Times New Roman"/>
                <a:sym typeface="Times New Roman"/>
              </a:rPr>
              <a:t> </a:t>
            </a:r>
            <a:endParaRPr sz="93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r>
              <a:rPr lang="en-US" sz="930" b="0" i="0" u="none" strike="noStrike" cap="none">
                <a:solidFill>
                  <a:schemeClr val="dk1"/>
                </a:solidFill>
                <a:latin typeface="Times New Roman"/>
                <a:ea typeface="Times New Roman"/>
                <a:cs typeface="Times New Roman"/>
                <a:sym typeface="Times New Roman"/>
              </a:rPr>
              <a:t>Under ‘In lieu fees’, a government agency stipulates a payment from the developer with the intention of deploying the funds at a later date to identify and implement a suitable offset or compensation.</a:t>
            </a:r>
            <a:endParaRPr sz="93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r>
              <a:rPr lang="en-US" sz="930" b="0" i="0" u="none" strike="noStrike" cap="none">
                <a:solidFill>
                  <a:schemeClr val="dk1"/>
                </a:solidFill>
                <a:latin typeface="Times New Roman"/>
                <a:ea typeface="Times New Roman"/>
                <a:cs typeface="Times New Roman"/>
                <a:sym typeface="Times New Roman"/>
              </a:rPr>
              <a:t> </a:t>
            </a:r>
            <a:endParaRPr sz="93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r>
              <a:rPr lang="en-US" sz="930" b="0" i="0" u="none" strike="noStrike" cap="none">
                <a:solidFill>
                  <a:schemeClr val="dk1"/>
                </a:solidFill>
                <a:latin typeface="Times New Roman"/>
                <a:ea typeface="Times New Roman"/>
                <a:cs typeface="Times New Roman"/>
                <a:sym typeface="Times New Roman"/>
              </a:rPr>
              <a:t>Markets can also be used to supply biodiversity compensation activities or offsets for developers. Such markets do not usually develop spontaneously, but require government intervention to set up the key components. Properly designed and operated, markets can be very effective in supplying offsets and compensation in a timely and cost-effective manner.</a:t>
            </a:r>
            <a:endParaRPr/>
          </a:p>
          <a:p>
            <a:pPr marL="0" marR="0" lvl="0" indent="0" algn="l" rtl="0">
              <a:lnSpc>
                <a:spcPct val="80000"/>
              </a:lnSpc>
              <a:spcBef>
                <a:spcPts val="0"/>
              </a:spcBef>
              <a:spcAft>
                <a:spcPts val="0"/>
              </a:spcAft>
              <a:buNone/>
            </a:pPr>
            <a:endParaRPr sz="93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r>
              <a:rPr lang="en-US" sz="930" b="0" i="0" u="none" strike="noStrike" cap="none">
                <a:solidFill>
                  <a:schemeClr val="dk1"/>
                </a:solidFill>
                <a:latin typeface="Times New Roman"/>
                <a:ea typeface="Times New Roman"/>
                <a:cs typeface="Times New Roman"/>
                <a:sym typeface="Times New Roman"/>
              </a:rPr>
              <a:t>While all three mechanisms are available and in use in several countries, there is a growing preference for offsets to be prepared by third parties such as local groups and conservation banks.  In the US, for example, there is now a preference for wetland and conservation banking – i.e. purchasing of credits, rather than either of the other two mechanisms. This is based on better outcomes for conservation.  The 2008 revision of the Wetland Mitigation Rule only allows in lieu fees for wetland mitigation when there is no mitigation bank in the service are or if the developer can prove that the in lieu fee payment will deliver better conservation outcomes. Where in Lieu Fees are used there needs to be a strict accountability and it must be demonstrated that the conservation actions will be delivered. </a:t>
            </a:r>
            <a:endParaRPr/>
          </a:p>
          <a:p>
            <a:pPr marL="0" marR="0" lvl="0" indent="0" algn="l" rtl="0">
              <a:lnSpc>
                <a:spcPct val="80000"/>
              </a:lnSpc>
              <a:spcBef>
                <a:spcPts val="0"/>
              </a:spcBef>
              <a:spcAft>
                <a:spcPts val="0"/>
              </a:spcAft>
              <a:buNone/>
            </a:pPr>
            <a:endParaRPr sz="93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r>
              <a:rPr lang="en-US" sz="930" b="0" i="0" u="none" strike="noStrike" cap="none">
                <a:solidFill>
                  <a:schemeClr val="dk1"/>
                </a:solidFill>
                <a:latin typeface="Times New Roman"/>
                <a:ea typeface="Times New Roman"/>
                <a:cs typeface="Times New Roman"/>
                <a:sym typeface="Times New Roman"/>
              </a:rPr>
              <a:t>There are some likely exceptions.  For instance, where impacts are smaller and individual offsets appear less practical it may be appropriate to develop an process for collection of in lieu fees to be used to conserve single, bigger areas that aggregate the offsets.  However to be successful there needs to be a clear definition of the conservation objectives for the compensation in question, clear accountability in determining the cost of delivering that conservation, and an appropriate institution (transparent, able to be audited) who can manage the in-lieu funds that would be managed.  </a:t>
            </a:r>
            <a:endParaRPr/>
          </a:p>
          <a:p>
            <a:pPr marL="0" marR="0" lvl="0" indent="0" algn="l" rtl="0">
              <a:lnSpc>
                <a:spcPct val="80000"/>
              </a:lnSpc>
              <a:spcBef>
                <a:spcPts val="0"/>
              </a:spcBef>
              <a:spcAft>
                <a:spcPts val="0"/>
              </a:spcAft>
              <a:buNone/>
            </a:pPr>
            <a:endParaRPr sz="93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r>
              <a:rPr lang="en-US" sz="930" b="0" i="0" u="none" strike="noStrike" cap="none">
                <a:solidFill>
                  <a:schemeClr val="dk1"/>
                </a:solidFill>
                <a:latin typeface="Times New Roman"/>
                <a:ea typeface="Times New Roman"/>
                <a:cs typeface="Times New Roman"/>
                <a:sym typeface="Times New Roman"/>
              </a:rPr>
              <a:t>Again – the objective is do undertake an offset using a effective standard that can achieve no net loss goals….the in lieu fee is something that should be considered only as a last resort.</a:t>
            </a:r>
            <a:endParaRPr/>
          </a:p>
          <a:p>
            <a:pPr marL="0" marR="0" lvl="0" indent="0" algn="l" rtl="0">
              <a:lnSpc>
                <a:spcPct val="80000"/>
              </a:lnSpc>
              <a:spcBef>
                <a:spcPts val="0"/>
              </a:spcBef>
              <a:spcAft>
                <a:spcPts val="0"/>
              </a:spcAft>
              <a:buNone/>
            </a:pPr>
            <a:endParaRPr sz="93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endParaRPr sz="93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endParaRPr sz="930" b="0" i="0" u="none" strike="noStrike" cap="none">
              <a:solidFill>
                <a:schemeClr val="dk1"/>
              </a:solidFill>
              <a:latin typeface="Times New Roman"/>
              <a:ea typeface="Times New Roman"/>
              <a:cs typeface="Times New Roman"/>
              <a:sym typeface="Times New Roman"/>
            </a:endParaRPr>
          </a:p>
        </p:txBody>
      </p:sp>
      <p:sp>
        <p:nvSpPr>
          <p:cNvPr id="1018" name="Google Shape;1018;p112: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6</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830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916C8240-E26A-4D46-B187-98974AC74DE3}" type="slidenum">
              <a:rPr lang="en-US" smtClean="0"/>
              <a:pPr>
                <a:defRPr/>
              </a:pPr>
              <a:t>7</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297863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28: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rgbClr val="FFFFFF"/>
                </a:solidFill>
                <a:latin typeface="Calibri"/>
                <a:ea typeface="Calibri"/>
                <a:cs typeface="Calibri"/>
                <a:sym typeface="Calibri"/>
              </a:rPr>
              <a:t>8</a:t>
            </a:fld>
            <a:endParaRPr sz="1300">
              <a:solidFill>
                <a:srgbClr val="FFFFFF"/>
              </a:solidFill>
              <a:latin typeface="Calibri"/>
              <a:ea typeface="Calibri"/>
              <a:cs typeface="Calibri"/>
              <a:sym typeface="Calibri"/>
            </a:endParaRPr>
          </a:p>
        </p:txBody>
      </p:sp>
      <p:sp>
        <p:nvSpPr>
          <p:cNvPr id="1184" name="Google Shape;1184;p128:notes"/>
          <p:cNvSpPr>
            <a:spLocks noGrp="1" noRot="1" noChangeAspect="1"/>
          </p:cNvSpPr>
          <p:nvPr>
            <p:ph type="sldImg" idx="2"/>
          </p:nvPr>
        </p:nvSpPr>
        <p:spPr>
          <a:xfrm>
            <a:off x="458788" y="719138"/>
            <a:ext cx="6399212"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5" name="Google Shape;1185;p128: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chemeClr val="dk1"/>
              </a:buClr>
              <a:buFont typeface="Arial"/>
              <a:buNone/>
            </a:pPr>
            <a:r>
              <a:rPr lang="en-US" sz="1000" b="0" i="0" u="none" strike="noStrike" cap="none" dirty="0">
                <a:solidFill>
                  <a:schemeClr val="dk1"/>
                </a:solidFill>
                <a:ea typeface="Times New Roman"/>
                <a:cs typeface="Times New Roman"/>
                <a:sym typeface="Times New Roman"/>
              </a:rPr>
              <a:t>This is an illustration of how the offset system can work.  It is adapted from the system in place in Victoria, Australia.</a:t>
            </a:r>
            <a:endParaRPr sz="1000" dirty="0"/>
          </a:p>
          <a:p>
            <a:pPr marL="0" marR="0" lvl="0" indent="0" algn="l" rtl="0">
              <a:spcBef>
                <a:spcPts val="0"/>
              </a:spcBef>
              <a:spcAft>
                <a:spcPts val="0"/>
              </a:spcAft>
              <a:buClr>
                <a:schemeClr val="dk1"/>
              </a:buClr>
              <a:buFont typeface="Arial"/>
              <a:buNone/>
            </a:pPr>
            <a:endParaRPr sz="1000" b="0" i="0" u="none" strike="noStrike" cap="none" dirty="0">
              <a:solidFill>
                <a:schemeClr val="dk1"/>
              </a:solidFill>
              <a:ea typeface="Times New Roman"/>
              <a:cs typeface="Times New Roman"/>
              <a:sym typeface="Times New Roman"/>
            </a:endParaRPr>
          </a:p>
          <a:p>
            <a:pPr marL="0" marR="0" lvl="0" indent="0" algn="l" rtl="0">
              <a:spcBef>
                <a:spcPts val="0"/>
              </a:spcBef>
              <a:spcAft>
                <a:spcPts val="0"/>
              </a:spcAft>
              <a:buClr>
                <a:schemeClr val="dk1"/>
              </a:buClr>
              <a:buFont typeface="Arial"/>
              <a:buNone/>
            </a:pPr>
            <a:r>
              <a:rPr lang="en-US" sz="1000" b="0" i="0" u="none" strike="noStrike" cap="none" dirty="0">
                <a:solidFill>
                  <a:schemeClr val="dk1"/>
                </a:solidFill>
                <a:ea typeface="Times New Roman"/>
                <a:cs typeface="Times New Roman"/>
                <a:sym typeface="Times New Roman"/>
              </a:rPr>
              <a:t>Essentially, developers need to demonstrate No Net Loss to get permission to go ahead with their projects.</a:t>
            </a:r>
            <a:endParaRPr sz="1000" dirty="0"/>
          </a:p>
          <a:p>
            <a:pPr marL="0" marR="0" lvl="0" indent="0" algn="l" rtl="0">
              <a:spcBef>
                <a:spcPts val="0"/>
              </a:spcBef>
              <a:spcAft>
                <a:spcPts val="0"/>
              </a:spcAft>
              <a:buClr>
                <a:schemeClr val="dk1"/>
              </a:buClr>
              <a:buFont typeface="Arial"/>
              <a:buNone/>
            </a:pPr>
            <a:endParaRPr sz="1000" b="0" i="0" u="none" strike="noStrike" cap="none" dirty="0">
              <a:solidFill>
                <a:schemeClr val="dk1"/>
              </a:solidFill>
              <a:ea typeface="Times New Roman"/>
              <a:cs typeface="Times New Roman"/>
              <a:sym typeface="Times New Roman"/>
            </a:endParaRPr>
          </a:p>
          <a:p>
            <a:pPr marL="0" marR="0" lvl="0" indent="0" algn="l" rtl="0">
              <a:spcBef>
                <a:spcPts val="0"/>
              </a:spcBef>
              <a:spcAft>
                <a:spcPts val="0"/>
              </a:spcAft>
              <a:buClr>
                <a:schemeClr val="dk1"/>
              </a:buClr>
              <a:buFont typeface="Arial"/>
              <a:buNone/>
            </a:pPr>
            <a:r>
              <a:rPr lang="en-US" sz="1000" b="0" i="0" u="none" strike="noStrike" cap="none" dirty="0">
                <a:solidFill>
                  <a:schemeClr val="dk1"/>
                </a:solidFill>
                <a:ea typeface="Times New Roman"/>
                <a:cs typeface="Times New Roman"/>
                <a:sym typeface="Times New Roman"/>
              </a:rPr>
              <a:t>The developer’s impacts are assessed by government.  Small impacts are assessed by local authorities (using simple metrics), while more significant impacts are assessed by national agencies, using the metrics and methodologies set out in the national law and regulations.  This process defines the offset that the developer needs.</a:t>
            </a:r>
            <a:endParaRPr sz="1000" dirty="0"/>
          </a:p>
          <a:p>
            <a:pPr marL="0" marR="0" lvl="0" indent="0" algn="l" rtl="0">
              <a:spcBef>
                <a:spcPts val="0"/>
              </a:spcBef>
              <a:spcAft>
                <a:spcPts val="0"/>
              </a:spcAft>
              <a:buClr>
                <a:schemeClr val="dk1"/>
              </a:buClr>
              <a:buFont typeface="Arial"/>
              <a:buNone/>
            </a:pPr>
            <a:endParaRPr sz="1000" b="0" i="0" u="none" strike="noStrike" cap="none" dirty="0">
              <a:solidFill>
                <a:schemeClr val="dk1"/>
              </a:solidFill>
              <a:ea typeface="Times New Roman"/>
              <a:cs typeface="Times New Roman"/>
              <a:sym typeface="Times New Roman"/>
            </a:endParaRPr>
          </a:p>
          <a:p>
            <a:pPr marL="0" marR="0" lvl="0" indent="0" algn="l" rtl="0">
              <a:spcBef>
                <a:spcPts val="0"/>
              </a:spcBef>
              <a:spcAft>
                <a:spcPts val="0"/>
              </a:spcAft>
              <a:buClr>
                <a:schemeClr val="dk1"/>
              </a:buClr>
              <a:buFont typeface="Arial"/>
              <a:buNone/>
            </a:pPr>
            <a:r>
              <a:rPr lang="en-US" sz="1000" b="0" i="0" u="none" strike="noStrike" cap="none" dirty="0">
                <a:solidFill>
                  <a:schemeClr val="dk1"/>
                </a:solidFill>
                <a:ea typeface="Times New Roman"/>
                <a:cs typeface="Times New Roman"/>
                <a:sym typeface="Times New Roman"/>
              </a:rPr>
              <a:t>The developer faces a number of choices as to how to fulfill its offset obligations.  It can implement the offset itself (subject to the same standards as others face) if it would like.  Alternatively, it can obtain its offset from ‘third parties’, namely landowners prepared to generate conservation credits on their land or from specialist conservation banks.</a:t>
            </a:r>
          </a:p>
          <a:p>
            <a:pPr marL="0" marR="0" lvl="0" indent="0" algn="l" rtl="0">
              <a:spcBef>
                <a:spcPts val="0"/>
              </a:spcBef>
              <a:spcAft>
                <a:spcPts val="0"/>
              </a:spcAft>
              <a:buClr>
                <a:schemeClr val="dk1"/>
              </a:buClr>
              <a:buFont typeface="Arial"/>
              <a:buNone/>
            </a:pPr>
            <a:endParaRPr lang="en-US" sz="1000" dirty="0">
              <a:solidFill>
                <a:schemeClr val="dk1"/>
              </a:solidFill>
              <a:cs typeface="Times New Roman"/>
              <a:sym typeface="Times New Roman"/>
            </a:endParaRPr>
          </a:p>
          <a:p>
            <a:pPr>
              <a:buClr>
                <a:schemeClr val="dk1"/>
              </a:buClr>
            </a:pPr>
            <a:r>
              <a:rPr lang="en-US" sz="1000" dirty="0">
                <a:solidFill>
                  <a:schemeClr val="dk1"/>
                </a:solidFill>
                <a:cs typeface="Times New Roman"/>
                <a:sym typeface="Times New Roman"/>
              </a:rPr>
              <a:t>‘Sellers’ can therefore include f</a:t>
            </a:r>
            <a:r>
              <a:rPr lang="en-US" sz="1000" dirty="0"/>
              <a:t>armers, Parks/Protected Areas (including private and community PAs), communities, local authorities, NGOs, conservation banking companies</a:t>
            </a:r>
            <a:endParaRPr lang="en-GB" sz="1000" dirty="0"/>
          </a:p>
          <a:p>
            <a:pPr marL="0" marR="0" lvl="0" indent="0" algn="l" rtl="0">
              <a:spcBef>
                <a:spcPts val="0"/>
              </a:spcBef>
              <a:spcAft>
                <a:spcPts val="0"/>
              </a:spcAft>
              <a:buClr>
                <a:schemeClr val="dk1"/>
              </a:buClr>
              <a:buFont typeface="Arial"/>
              <a:buNone/>
            </a:pPr>
            <a:endParaRPr sz="1000" dirty="0"/>
          </a:p>
          <a:p>
            <a:pPr marL="0" marR="0" lvl="0" indent="0" algn="l" rtl="0">
              <a:spcBef>
                <a:spcPts val="0"/>
              </a:spcBef>
              <a:spcAft>
                <a:spcPts val="0"/>
              </a:spcAft>
              <a:buClr>
                <a:schemeClr val="dk1"/>
              </a:buClr>
              <a:buFont typeface="Arial"/>
              <a:buNone/>
            </a:pPr>
            <a:r>
              <a:rPr lang="en-US" sz="1000" b="0" i="0" u="none" strike="noStrike" cap="none" dirty="0">
                <a:solidFill>
                  <a:schemeClr val="dk1"/>
                </a:solidFill>
                <a:ea typeface="Times New Roman"/>
                <a:cs typeface="Times New Roman"/>
                <a:sym typeface="Times New Roman"/>
              </a:rPr>
              <a:t>The developer can find third party offsets by consulting a broker.</a:t>
            </a:r>
            <a:endParaRPr sz="1000" dirty="0"/>
          </a:p>
          <a:p>
            <a:pPr marL="0" marR="0" lvl="0" indent="0" algn="l" rtl="0">
              <a:spcBef>
                <a:spcPts val="0"/>
              </a:spcBef>
              <a:spcAft>
                <a:spcPts val="0"/>
              </a:spcAft>
              <a:buClr>
                <a:schemeClr val="dk1"/>
              </a:buClr>
              <a:buFont typeface="Arial"/>
              <a:buNone/>
            </a:pPr>
            <a:endParaRPr sz="1000" b="0" i="0" u="none" strike="noStrike" cap="none" dirty="0">
              <a:solidFill>
                <a:schemeClr val="dk1"/>
              </a:solidFill>
              <a:ea typeface="Times New Roman"/>
              <a:cs typeface="Times New Roman"/>
              <a:sym typeface="Times New Roman"/>
            </a:endParaRPr>
          </a:p>
          <a:p>
            <a:pPr marL="0" marR="0" lvl="0" indent="0" algn="l" rtl="0">
              <a:spcBef>
                <a:spcPts val="0"/>
              </a:spcBef>
              <a:spcAft>
                <a:spcPts val="0"/>
              </a:spcAft>
              <a:buClr>
                <a:schemeClr val="dk1"/>
              </a:buClr>
              <a:buFont typeface="Arial"/>
              <a:buNone/>
            </a:pPr>
            <a:r>
              <a:rPr lang="en-US" sz="1000" b="0" i="0" u="none" strike="noStrike" cap="none" dirty="0">
                <a:solidFill>
                  <a:schemeClr val="dk1"/>
                </a:solidFill>
                <a:ea typeface="Times New Roman"/>
                <a:cs typeface="Times New Roman"/>
                <a:sym typeface="Times New Roman"/>
              </a:rPr>
              <a:t>Once the offset is defined and its implementation is established according to national standards, it is entered in the National Biodiversity Credit Register.  We’ll discuss registers later, but essentially the register is needed to prove the offset meets national standards and to make sure the offset isn’t sold twice to different companies.</a:t>
            </a:r>
            <a:endParaRPr sz="1000" dirty="0"/>
          </a:p>
          <a:p>
            <a:pPr marL="0" marR="0" lvl="0" indent="0" algn="l" rtl="0">
              <a:spcBef>
                <a:spcPts val="0"/>
              </a:spcBef>
              <a:spcAft>
                <a:spcPts val="0"/>
              </a:spcAft>
              <a:buNone/>
            </a:pPr>
            <a:endParaRPr sz="1000" b="0" i="0" u="none" strike="noStrike" cap="none" dirty="0">
              <a:solidFill>
                <a:schemeClr val="dk1"/>
              </a:solidFill>
              <a:ea typeface="Times New Roman"/>
              <a:cs typeface="Times New Roman"/>
              <a:sym typeface="Times New Roman"/>
            </a:endParaRPr>
          </a:p>
        </p:txBody>
      </p:sp>
    </p:spTree>
    <p:extLst>
      <p:ext uri="{BB962C8B-B14F-4D97-AF65-F5344CB8AC3E}">
        <p14:creationId xmlns:p14="http://schemas.microsoft.com/office/powerpoint/2010/main" val="2716372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11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1" name="Google Shape;1101;p118: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Offset implementation is for the long term.  How long?  Some offset systems require offsets to last ‘in perpetuity’: forever!  </a:t>
            </a:r>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Others stipulate that the offsets should last at least as long as the impacts of the project last.</a:t>
            </a:r>
            <a:endParaRPr/>
          </a:p>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
            </a:r>
            <a:br>
              <a:rPr lang="en-US" sz="1200" b="0" i="0" u="none" strike="noStrike" cap="none">
                <a:solidFill>
                  <a:schemeClr val="dk1"/>
                </a:solidFill>
                <a:latin typeface="Times New Roman"/>
                <a:ea typeface="Times New Roman"/>
                <a:cs typeface="Times New Roman"/>
                <a:sym typeface="Times New Roman"/>
              </a:rPr>
            </a:br>
            <a:r>
              <a:rPr lang="en-US" sz="1200" b="0" i="0" u="none" strike="noStrike" cap="none">
                <a:solidFill>
                  <a:schemeClr val="dk1"/>
                </a:solidFill>
                <a:latin typeface="Times New Roman"/>
                <a:ea typeface="Times New Roman"/>
                <a:cs typeface="Times New Roman"/>
                <a:sym typeface="Times New Roman"/>
              </a:rPr>
              <a:t>Some of the principal components required for successful offset implementation are listed here.</a:t>
            </a:r>
            <a:endParaRPr/>
          </a:p>
        </p:txBody>
      </p:sp>
      <p:sp>
        <p:nvSpPr>
          <p:cNvPr id="1102" name="Google Shape;1102;p118: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a:solidFill>
                  <a:schemeClr val="dk1"/>
                </a:solidFill>
                <a:latin typeface="Times New Roman"/>
                <a:ea typeface="Times New Roman"/>
                <a:cs typeface="Times New Roman"/>
                <a:sym typeface="Times New Roman"/>
              </a:rPr>
              <a:t>9</a:t>
            </a:fld>
            <a:endParaRPr sz="1200" b="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3755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Tree>
    <p:extLst>
      <p:ext uri="{BB962C8B-B14F-4D97-AF65-F5344CB8AC3E}">
        <p14:creationId xmlns:p14="http://schemas.microsoft.com/office/powerpoint/2010/main" val="245372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412737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848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6535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3297853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6620" y="1647833"/>
            <a:ext cx="5416651"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801" y="1647833"/>
            <a:ext cx="5416652"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2854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6052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515922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629628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546098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75583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4069310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058745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914092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555150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028954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364791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276386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6301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1"/>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1"/>
            <a:ext cx="4114800" cy="365125"/>
          </a:xfrm>
          <a:prstGeom prst="rect">
            <a:avLst/>
          </a:prstGeom>
        </p:spPr>
        <p:txBody>
          <a:bodyPr/>
          <a:lstStyle/>
          <a:p>
            <a:endParaRPr lang="fr-FR" dirty="0"/>
          </a:p>
        </p:txBody>
      </p:sp>
    </p:spTree>
    <p:extLst>
      <p:ext uri="{BB962C8B-B14F-4D97-AF65-F5344CB8AC3E}">
        <p14:creationId xmlns:p14="http://schemas.microsoft.com/office/powerpoint/2010/main" val="60715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86728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08631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333671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96755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7398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43753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18" Type="http://schemas.openxmlformats.org/officeDocument/2006/relationships/image" Target="../media/image1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0.png"/><Relationship Id="rId2" Type="http://schemas.openxmlformats.org/officeDocument/2006/relationships/slideLayout" Target="../slideLayouts/slideLayout16.xml"/><Relationship Id="rId16" Type="http://schemas.openxmlformats.org/officeDocument/2006/relationships/image" Target="../media/image4.png"/><Relationship Id="rId20"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9.jpeg"/><Relationship Id="rId10" Type="http://schemas.openxmlformats.org/officeDocument/2006/relationships/slideLayout" Target="../slideLayouts/slideLayout24.xml"/><Relationship Id="rId19" Type="http://schemas.openxmlformats.org/officeDocument/2006/relationships/image" Target="../media/image12.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Slide Number Placeholder 5"/>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25" name="Rectangle 24"/>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sp>
        <p:nvSpPr>
          <p:cNvPr id="33" name="Rectangle 32"/>
          <p:cNvSpPr/>
          <p:nvPr userDrawn="1"/>
        </p:nvSpPr>
        <p:spPr>
          <a:xfrm>
            <a:off x="9552384" y="79082"/>
            <a:ext cx="2496277"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1067661" y="145672"/>
            <a:ext cx="8341385" cy="556951"/>
          </a:xfrm>
          <a:prstGeom prst="rect">
            <a:avLst/>
          </a:prstGeom>
        </p:spPr>
        <p:txBody>
          <a:bodyPr vert="horz" lIns="91440" tIns="45720" rIns="91440" bIns="45720" rtlCol="0" anchor="ctr">
            <a:noAutofit/>
          </a:bodyPr>
          <a:lstStyle/>
          <a:p>
            <a:r>
              <a:rPr lang="fr-FR" dirty="0"/>
              <a:t>Modifiez le style du titre</a:t>
            </a:r>
          </a:p>
        </p:txBody>
      </p:sp>
      <p:pic>
        <p:nvPicPr>
          <p:cNvPr id="5" name="Pictur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037" y="79082"/>
            <a:ext cx="831388" cy="623541"/>
          </a:xfrm>
          <a:prstGeom prst="rect">
            <a:avLst/>
          </a:prstGeom>
        </p:spPr>
      </p:pic>
      <p:grpSp>
        <p:nvGrpSpPr>
          <p:cNvPr id="17" name="Group 16"/>
          <p:cNvGrpSpPr>
            <a:grpSpLocks noChangeAspect="1"/>
          </p:cNvGrpSpPr>
          <p:nvPr userDrawn="1"/>
        </p:nvGrpSpPr>
        <p:grpSpPr>
          <a:xfrm>
            <a:off x="9767361" y="78717"/>
            <a:ext cx="2068231" cy="566167"/>
            <a:chOff x="5364797" y="34608"/>
            <a:chExt cx="2212975" cy="807720"/>
          </a:xfrm>
        </p:grpSpPr>
        <p:pic>
          <p:nvPicPr>
            <p:cNvPr id="18" name="Picture 17" descr="https://pbs.twimg.com/profile_images/1284047522/FT_Logo_small_square_400x400.png"/>
            <p:cNvPicPr>
              <a:picLocks noChangeAspect="1"/>
            </p:cNvPicPr>
            <p:nvPr/>
          </p:nvPicPr>
          <p:blipFill rotWithShape="1">
            <a:blip r:embed="rId17" cstate="print">
              <a:extLst>
                <a:ext uri="{28A0092B-C50C-407E-A947-70E740481C1C}">
                  <a14:useLocalDpi xmlns:a14="http://schemas.microsoft.com/office/drawing/2010/main" val="0"/>
                </a:ext>
              </a:extLst>
            </a:blip>
            <a:srcRect l="10548" r="9159"/>
            <a:stretch/>
          </p:blipFill>
          <p:spPr bwMode="auto">
            <a:xfrm>
              <a:off x="6131242" y="75248"/>
              <a:ext cx="576580" cy="718185"/>
            </a:xfrm>
            <a:prstGeom prst="rect">
              <a:avLst/>
            </a:prstGeom>
            <a:noFill/>
            <a:ln>
              <a:noFill/>
            </a:ln>
          </p:spPr>
        </p:pic>
        <p:pic>
          <p:nvPicPr>
            <p:cNvPr id="19" name="Picture 18" descr="https://lh4.googleusercontent.com/-t990-x0zvus/AAAAAAAAAAI/AAAAAAAADFs/Vhp03ltg5N4/s0-c-k-no-ns/photo.jpg"/>
            <p:cNvPicPr>
              <a:picLocks noChangeAspect="1"/>
            </p:cNvPicPr>
            <p:nvPr/>
          </p:nvPicPr>
          <p:blipFill rotWithShape="1">
            <a:blip r:embed="rId18" cstate="print">
              <a:extLst>
                <a:ext uri="{28A0092B-C50C-407E-A947-70E740481C1C}">
                  <a14:useLocalDpi xmlns:a14="http://schemas.microsoft.com/office/drawing/2010/main" val="0"/>
                </a:ext>
              </a:extLst>
            </a:blip>
            <a:srcRect l="15250" t="7936" r="16335" b="11524"/>
            <a:stretch/>
          </p:blipFill>
          <p:spPr bwMode="auto">
            <a:xfrm>
              <a:off x="5364797" y="34608"/>
              <a:ext cx="681355" cy="791845"/>
            </a:xfrm>
            <a:prstGeom prst="rect">
              <a:avLst/>
            </a:prstGeom>
            <a:noFill/>
            <a:ln>
              <a:noFill/>
            </a:ln>
          </p:spPr>
        </p:pic>
        <p:pic>
          <p:nvPicPr>
            <p:cNvPr id="20" name="Picture 19" descr="../4_communication/0_logos/logo/biotopelogomail.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785927" y="50483"/>
              <a:ext cx="791845" cy="791845"/>
            </a:xfrm>
            <a:prstGeom prst="rect">
              <a:avLst/>
            </a:prstGeom>
            <a:noFill/>
            <a:ln>
              <a:noFill/>
            </a:ln>
          </p:spPr>
        </p:pic>
      </p:grpSp>
      <p:grpSp>
        <p:nvGrpSpPr>
          <p:cNvPr id="21" name="Group 20"/>
          <p:cNvGrpSpPr>
            <a:grpSpLocks noChangeAspect="1"/>
          </p:cNvGrpSpPr>
          <p:nvPr userDrawn="1"/>
        </p:nvGrpSpPr>
        <p:grpSpPr>
          <a:xfrm>
            <a:off x="92294" y="6329385"/>
            <a:ext cx="2938289" cy="499099"/>
            <a:chOff x="1566227" y="87948"/>
            <a:chExt cx="3496310" cy="791845"/>
          </a:xfrm>
        </p:grpSpPr>
        <p:pic>
          <p:nvPicPr>
            <p:cNvPr id="22" name="Image 3"/>
            <p:cNvPicPr>
              <a:picLocks noChangeAspect="1"/>
            </p:cNvPicPr>
            <p:nvPr/>
          </p:nvPicPr>
          <p:blipFill rotWithShape="1">
            <a:blip r:embed="rId20"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3" name="Imag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26" name="Picture 25" descr="C:\Users\Hugo Rainey\Documents\COMBO Project\Media &amp; Communications\Logos\AFD\image_galleryCAAVZY69.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408501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l" defTabSz="914400" rtl="0" eaLnBrk="1" latinLnBrk="0" hangingPunct="1">
        <a:lnSpc>
          <a:spcPct val="90000"/>
        </a:lnSpc>
        <a:spcBef>
          <a:spcPct val="0"/>
        </a:spcBef>
        <a:buNone/>
        <a:defRPr sz="4000" b="0" kern="1200">
          <a:solidFill>
            <a:schemeClr val="bg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lide Number Placeholder 5">
            <a:extLst>
              <a:ext uri="{FF2B5EF4-FFF2-40B4-BE49-F238E27FC236}">
                <a16:creationId xmlns:a16="http://schemas.microsoft.com/office/drawing/2014/main" id="{EEA2E753-0B2B-44B2-930B-0A00B3FEF5C7}"/>
              </a:ext>
            </a:extLst>
          </p:cNvPr>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8" name="Rectangle 7">
            <a:extLst>
              <a:ext uri="{FF2B5EF4-FFF2-40B4-BE49-F238E27FC236}">
                <a16:creationId xmlns:a16="http://schemas.microsoft.com/office/drawing/2014/main" id="{2324E298-72CD-450B-8436-1C1B1ABA12F0}"/>
              </a:ext>
            </a:extLst>
          </p:cNvPr>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pic>
        <p:nvPicPr>
          <p:cNvPr id="20" name="Picture 19">
            <a:extLst>
              <a:ext uri="{FF2B5EF4-FFF2-40B4-BE49-F238E27FC236}">
                <a16:creationId xmlns:a16="http://schemas.microsoft.com/office/drawing/2014/main" id="{2B9519DC-30F0-45C2-B6EC-314EFD2EF7E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294" y="79082"/>
            <a:ext cx="623541" cy="623541"/>
          </a:xfrm>
          <a:prstGeom prst="rect">
            <a:avLst/>
          </a:prstGeom>
        </p:spPr>
      </p:pic>
      <p:grpSp>
        <p:nvGrpSpPr>
          <p:cNvPr id="25" name="Group 24">
            <a:extLst>
              <a:ext uri="{FF2B5EF4-FFF2-40B4-BE49-F238E27FC236}">
                <a16:creationId xmlns:a16="http://schemas.microsoft.com/office/drawing/2014/main" id="{DB2EF246-FC36-4221-B181-7482C86BA41B}"/>
              </a:ext>
            </a:extLst>
          </p:cNvPr>
          <p:cNvGrpSpPr/>
          <p:nvPr userDrawn="1"/>
        </p:nvGrpSpPr>
        <p:grpSpPr>
          <a:xfrm>
            <a:off x="10215158" y="79082"/>
            <a:ext cx="1854927" cy="631903"/>
            <a:chOff x="9875520" y="79082"/>
            <a:chExt cx="1854927" cy="631903"/>
          </a:xfrm>
        </p:grpSpPr>
        <p:sp>
          <p:nvSpPr>
            <p:cNvPr id="9" name="Rectangle 8">
              <a:extLst>
                <a:ext uri="{FF2B5EF4-FFF2-40B4-BE49-F238E27FC236}">
                  <a16:creationId xmlns:a16="http://schemas.microsoft.com/office/drawing/2014/main" id="{AC1501C8-AC5B-49C4-8843-DE12951DFD43}"/>
                </a:ext>
              </a:extLst>
            </p:cNvPr>
            <p:cNvSpPr/>
            <p:nvPr userDrawn="1"/>
          </p:nvSpPr>
          <p:spPr>
            <a:xfrm>
              <a:off x="9875521" y="79082"/>
              <a:ext cx="1854926"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21" name="Group 20">
              <a:extLst>
                <a:ext uri="{FF2B5EF4-FFF2-40B4-BE49-F238E27FC236}">
                  <a16:creationId xmlns:a16="http://schemas.microsoft.com/office/drawing/2014/main" id="{9E6204AA-F7ED-45BA-9987-81C74FB357FE}"/>
                </a:ext>
              </a:extLst>
            </p:cNvPr>
            <p:cNvGrpSpPr>
              <a:grpSpLocks noChangeAspect="1"/>
            </p:cNvGrpSpPr>
            <p:nvPr userDrawn="1"/>
          </p:nvGrpSpPr>
          <p:grpSpPr>
            <a:xfrm>
              <a:off x="9875520" y="86684"/>
              <a:ext cx="1854926" cy="624301"/>
              <a:chOff x="2483768" y="1737508"/>
              <a:chExt cx="2830071" cy="952501"/>
            </a:xfrm>
          </p:grpSpPr>
          <p:pic>
            <p:nvPicPr>
              <p:cNvPr id="22" name="Picture 21">
                <a:extLst>
                  <a:ext uri="{FF2B5EF4-FFF2-40B4-BE49-F238E27FC236}">
                    <a16:creationId xmlns:a16="http://schemas.microsoft.com/office/drawing/2014/main" id="{EF087B1B-7B33-4495-BBBD-1DF8C6F0000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83768" y="1744880"/>
                <a:ext cx="936104" cy="936104"/>
              </a:xfrm>
              <a:prstGeom prst="rect">
                <a:avLst/>
              </a:prstGeom>
            </p:spPr>
          </p:pic>
          <p:pic>
            <p:nvPicPr>
              <p:cNvPr id="23" name="Picture 22">
                <a:extLst>
                  <a:ext uri="{FF2B5EF4-FFF2-40B4-BE49-F238E27FC236}">
                    <a16:creationId xmlns:a16="http://schemas.microsoft.com/office/drawing/2014/main" id="{7F9C8ABD-FFC7-440A-88F0-B33FF53CE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31127" y="1737508"/>
                <a:ext cx="952500" cy="952501"/>
              </a:xfrm>
              <a:prstGeom prst="rect">
                <a:avLst/>
              </a:prstGeom>
            </p:spPr>
          </p:pic>
          <p:pic>
            <p:nvPicPr>
              <p:cNvPr id="24" name="Picture 23">
                <a:extLst>
                  <a:ext uri="{FF2B5EF4-FFF2-40B4-BE49-F238E27FC236}">
                    <a16:creationId xmlns:a16="http://schemas.microsoft.com/office/drawing/2014/main" id="{1FA8E6BF-A56C-449B-A9B0-33269485644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4008" y="1814578"/>
                <a:ext cx="669831" cy="805408"/>
              </a:xfrm>
              <a:prstGeom prst="rect">
                <a:avLst/>
              </a:prstGeom>
            </p:spPr>
          </p:pic>
        </p:grpSp>
      </p:grpSp>
      <p:grpSp>
        <p:nvGrpSpPr>
          <p:cNvPr id="27" name="Group 26">
            <a:extLst>
              <a:ext uri="{FF2B5EF4-FFF2-40B4-BE49-F238E27FC236}">
                <a16:creationId xmlns:a16="http://schemas.microsoft.com/office/drawing/2014/main" id="{4BDA8A6E-7364-4707-A8BB-273E79DF6C1B}"/>
              </a:ext>
            </a:extLst>
          </p:cNvPr>
          <p:cNvGrpSpPr>
            <a:grpSpLocks noChangeAspect="1"/>
          </p:cNvGrpSpPr>
          <p:nvPr userDrawn="1"/>
        </p:nvGrpSpPr>
        <p:grpSpPr>
          <a:xfrm>
            <a:off x="92295" y="6153841"/>
            <a:ext cx="2494152" cy="564876"/>
            <a:chOff x="1566227" y="87948"/>
            <a:chExt cx="3496310" cy="791845"/>
          </a:xfrm>
        </p:grpSpPr>
        <p:pic>
          <p:nvPicPr>
            <p:cNvPr id="28" name="Image 3">
              <a:extLst>
                <a:ext uri="{FF2B5EF4-FFF2-40B4-BE49-F238E27FC236}">
                  <a16:creationId xmlns:a16="http://schemas.microsoft.com/office/drawing/2014/main" id="{800B7ECD-0DA9-42F9-98FC-FE74C8B035F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9" name="Image 5">
              <a:extLst>
                <a:ext uri="{FF2B5EF4-FFF2-40B4-BE49-F238E27FC236}">
                  <a16:creationId xmlns:a16="http://schemas.microsoft.com/office/drawing/2014/main" id="{BBCDD92C-052E-41A1-8EE9-A411666F7A7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30" name="Picture 29" descr="C:\Users\Hugo Rainey\Documents\COMBO Project\Media &amp; Communications\Logos\AFD\image_galleryCAAVZY69.png">
              <a:extLst>
                <a:ext uri="{FF2B5EF4-FFF2-40B4-BE49-F238E27FC236}">
                  <a16:creationId xmlns:a16="http://schemas.microsoft.com/office/drawing/2014/main" id="{C3544411-068D-4222-B208-DB44E221D440}"/>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11900847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1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comments" Target="../comments/comment2.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21.jp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image" Target="../media/image23.wm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17319" y="1435375"/>
            <a:ext cx="7103206" cy="2800767"/>
          </a:xfrm>
          <a:prstGeom prst="rect">
            <a:avLst/>
          </a:prstGeom>
          <a:noFill/>
        </p:spPr>
        <p:txBody>
          <a:bodyPr wrap="square" rtlCol="0">
            <a:spAutoFit/>
          </a:bodyPr>
          <a:lstStyle/>
          <a:p>
            <a:pPr algn="ctr" defTabSz="768111"/>
            <a:r>
              <a:rPr lang="en-GB" sz="2400" dirty="0">
                <a:latin typeface="Calibri" panose="020F0502020204030204" pitchFamily="34" charset="0"/>
              </a:rPr>
              <a:t>Training Modules for Applying the Mitigation Hierarchy: </a:t>
            </a:r>
          </a:p>
          <a:p>
            <a:pPr algn="ctr" defTabSz="768111"/>
            <a:r>
              <a:rPr lang="en-GB" sz="2400" dirty="0">
                <a:latin typeface="Calibri" panose="020F0502020204030204" pitchFamily="34" charset="0"/>
              </a:rPr>
              <a:t>Planning Policy and Projects for No Net Loss or a Net Gain of Biodiversity</a:t>
            </a:r>
          </a:p>
          <a:p>
            <a:pPr algn="ctr" defTabSz="768111"/>
            <a:endParaRPr lang="fr-FR" sz="2400" b="1" dirty="0">
              <a:latin typeface="Calibri" panose="020F0502020204030204" pitchFamily="34" charset="0"/>
            </a:endParaRPr>
          </a:p>
          <a:p>
            <a:pPr algn="ctr" defTabSz="768111"/>
            <a:r>
              <a:rPr lang="fr-FR" sz="2800" b="1" dirty="0" smtClean="0">
                <a:solidFill>
                  <a:schemeClr val="bg1"/>
                </a:solidFill>
                <a:latin typeface="Calibri" panose="020F0502020204030204" pitchFamily="34" charset="0"/>
              </a:rPr>
              <a:t>Module 11</a:t>
            </a:r>
          </a:p>
          <a:p>
            <a:pPr algn="ctr" defTabSz="768111"/>
            <a:r>
              <a:rPr lang="fr-FR" sz="2800" b="1" dirty="0" err="1" smtClean="0">
                <a:solidFill>
                  <a:schemeClr val="bg1"/>
                </a:solidFill>
                <a:latin typeface="Calibri" panose="020F0502020204030204" pitchFamily="34" charset="0"/>
              </a:rPr>
              <a:t>Implementation</a:t>
            </a:r>
            <a:r>
              <a:rPr lang="fr-FR" sz="2800" b="1" dirty="0" smtClean="0">
                <a:solidFill>
                  <a:schemeClr val="bg1"/>
                </a:solidFill>
                <a:latin typeface="Calibri" panose="020F0502020204030204" pitchFamily="34" charset="0"/>
              </a:rPr>
              <a:t> Options</a:t>
            </a:r>
            <a:endParaRPr lang="fr-FR" sz="2400" b="1" dirty="0">
              <a:latin typeface="Calibri" panose="020F0502020204030204" pitchFamily="34" charset="0"/>
            </a:endParaRPr>
          </a:p>
          <a:p>
            <a:pPr algn="ctr" defTabSz="768111"/>
            <a:endParaRPr lang="fr-FR" sz="2400" b="1" dirty="0">
              <a:latin typeface="Calibri" panose="020F0502020204030204" pitchFamily="34" charset="0"/>
            </a:endParaRPr>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643825" y="141513"/>
            <a:ext cx="8338375" cy="646331"/>
          </a:xfrm>
          <a:prstGeom prst="rect">
            <a:avLst/>
          </a:prstGeom>
          <a:noFill/>
        </p:spPr>
        <p:txBody>
          <a:bodyPr wrap="square" rtlCol="0">
            <a:spAutoFit/>
          </a:bodyPr>
          <a:lstStyle/>
          <a:p>
            <a:pPr algn="ctr" defTabSz="768111"/>
            <a:r>
              <a:rPr lang="fr-FR" sz="3600" b="1" dirty="0" smtClean="0">
                <a:solidFill>
                  <a:schemeClr val="bg1"/>
                </a:solidFill>
                <a:latin typeface="Calibri" panose="020F0502020204030204" pitchFamily="34" charset="0"/>
              </a:rPr>
              <a:t>Module 11 – </a:t>
            </a:r>
            <a:r>
              <a:rPr lang="fr-FR" sz="3600" b="1" dirty="0" err="1" smtClean="0">
                <a:solidFill>
                  <a:schemeClr val="bg1"/>
                </a:solidFill>
                <a:latin typeface="Calibri" panose="020F0502020204030204" pitchFamily="34" charset="0"/>
              </a:rPr>
              <a:t>Implementation</a:t>
            </a:r>
            <a:r>
              <a:rPr lang="fr-FR" sz="3600" b="1" dirty="0" smtClean="0">
                <a:solidFill>
                  <a:schemeClr val="bg1"/>
                </a:solidFill>
                <a:latin typeface="Calibri" panose="020F0502020204030204" pitchFamily="34" charset="0"/>
              </a:rPr>
              <a:t> Options</a:t>
            </a:r>
            <a:endParaRPr lang="pt-PT" sz="3600" b="1" dirty="0">
              <a:solidFill>
                <a:schemeClr val="bg1"/>
              </a:solidFill>
              <a:latin typeface="Calibri" panose="020F0502020204030204" pitchFamily="34" charset="0"/>
            </a:endParaRPr>
          </a:p>
        </p:txBody>
      </p:sp>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10" y="1652429"/>
            <a:ext cx="3708224" cy="3708224"/>
          </a:xfrm>
          <a:prstGeom prst="rect">
            <a:avLst/>
          </a:prstGeom>
          <a:ln>
            <a:noFill/>
          </a:ln>
        </p:spPr>
      </p:pic>
    </p:spTree>
    <p:extLst>
      <p:ext uri="{BB962C8B-B14F-4D97-AF65-F5344CB8AC3E}">
        <p14:creationId xmlns:p14="http://schemas.microsoft.com/office/powerpoint/2010/main" val="160761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5867400" y="2286000"/>
            <a:ext cx="4800600" cy="3276600"/>
          </a:xfrm>
          <a:prstGeom prst="rect">
            <a:avLst/>
          </a:prstGeom>
          <a:noFill/>
          <a:ln w="9525">
            <a:noFill/>
            <a:miter lim="800000"/>
            <a:headEnd/>
            <a:tailEnd/>
          </a:ln>
        </p:spPr>
        <p:txBody>
          <a:bodyPr/>
          <a:lstStyle/>
          <a:p>
            <a:pPr marL="742950" lvl="1" indent="-285750" eaLnBrk="0" hangingPunct="0">
              <a:spcBef>
                <a:spcPct val="20000"/>
              </a:spcBef>
            </a:pPr>
            <a:endParaRPr lang="en-US" sz="2400"/>
          </a:p>
        </p:txBody>
      </p:sp>
      <p:sp>
        <p:nvSpPr>
          <p:cNvPr id="7174" name="Text Box 43"/>
          <p:cNvSpPr txBox="1">
            <a:spLocks noChangeArrowheads="1"/>
          </p:cNvSpPr>
          <p:nvPr/>
        </p:nvSpPr>
        <p:spPr bwMode="auto">
          <a:xfrm>
            <a:off x="1140558" y="150866"/>
            <a:ext cx="8839200" cy="480131"/>
          </a:xfrm>
          <a:prstGeom prst="rect">
            <a:avLst/>
          </a:prstGeom>
          <a:noFill/>
          <a:ln w="9525">
            <a:noFill/>
            <a:miter lim="800000"/>
            <a:headEnd/>
            <a:tailEnd/>
          </a:ln>
        </p:spPr>
        <p:txBody>
          <a:bodyPr>
            <a:spAutoFit/>
          </a:bodyPr>
          <a:lstStyle/>
          <a:p>
            <a:pPr algn="ctr" eaLnBrk="0" hangingPunct="0">
              <a:lnSpc>
                <a:spcPct val="90000"/>
              </a:lnSpc>
            </a:pPr>
            <a:r>
              <a:rPr lang="en-GB" sz="2800" dirty="0">
                <a:solidFill>
                  <a:schemeClr val="bg1"/>
                </a:solidFill>
              </a:rPr>
              <a:t>Implementation options:  Mechanisms</a:t>
            </a:r>
            <a:endParaRPr lang="en-US" sz="2800" dirty="0">
              <a:solidFill>
                <a:schemeClr val="bg1"/>
              </a:solidFill>
            </a:endParaRPr>
          </a:p>
        </p:txBody>
      </p:sp>
      <p:sp>
        <p:nvSpPr>
          <p:cNvPr id="7" name="Rectangle 10"/>
          <p:cNvSpPr>
            <a:spLocks noChangeArrowheads="1"/>
          </p:cNvSpPr>
          <p:nvPr/>
        </p:nvSpPr>
        <p:spPr bwMode="auto">
          <a:xfrm>
            <a:off x="675738" y="1059410"/>
            <a:ext cx="8563651" cy="543482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marL="406400" indent="-406400">
              <a:spcBef>
                <a:spcPts val="2000"/>
              </a:spcBef>
              <a:buFont typeface="Arial" pitchFamily="34" charset="0"/>
              <a:buChar char="•"/>
            </a:pPr>
            <a:r>
              <a:rPr lang="en-GB" sz="2400" dirty="0" err="1"/>
              <a:t>Biobanks</a:t>
            </a:r>
            <a:r>
              <a:rPr lang="en-GB" sz="2400" dirty="0"/>
              <a:t> (or conservation banks) </a:t>
            </a:r>
          </a:p>
          <a:p>
            <a:pPr marL="406400" indent="-406400">
              <a:spcBef>
                <a:spcPts val="2000"/>
              </a:spcBef>
              <a:buFont typeface="Arial" pitchFamily="34" charset="0"/>
              <a:buChar char="•"/>
            </a:pPr>
            <a:r>
              <a:rPr lang="en-GB" sz="2400" dirty="0"/>
              <a:t>Contract </a:t>
            </a:r>
          </a:p>
          <a:p>
            <a:pPr marL="406400" indent="-406400">
              <a:spcBef>
                <a:spcPts val="2000"/>
              </a:spcBef>
              <a:buFont typeface="Arial" pitchFamily="34" charset="0"/>
              <a:buChar char="•"/>
            </a:pPr>
            <a:r>
              <a:rPr lang="en-GB" sz="2400" dirty="0"/>
              <a:t>Covenant/servitude </a:t>
            </a:r>
          </a:p>
          <a:p>
            <a:pPr marL="406400" indent="-406400">
              <a:spcBef>
                <a:spcPts val="2000"/>
              </a:spcBef>
              <a:buFont typeface="Arial" pitchFamily="34" charset="0"/>
              <a:buChar char="•"/>
            </a:pPr>
            <a:r>
              <a:rPr lang="en-GB" sz="2400" dirty="0"/>
              <a:t>Insurance</a:t>
            </a:r>
          </a:p>
          <a:p>
            <a:pPr marL="406400" indent="-406400">
              <a:spcBef>
                <a:spcPts val="2000"/>
              </a:spcBef>
              <a:buFont typeface="Arial" pitchFamily="34" charset="0"/>
              <a:buChar char="•"/>
            </a:pPr>
            <a:r>
              <a:rPr lang="en-GB" sz="2400" dirty="0"/>
              <a:t>Land-use designation</a:t>
            </a:r>
          </a:p>
          <a:p>
            <a:pPr marL="406400" indent="-406400">
              <a:spcBef>
                <a:spcPts val="2000"/>
              </a:spcBef>
              <a:buFont typeface="Arial" pitchFamily="34" charset="0"/>
              <a:buChar char="•"/>
            </a:pPr>
            <a:r>
              <a:rPr lang="en-GB" sz="2400" dirty="0"/>
              <a:t>Lease</a:t>
            </a:r>
          </a:p>
          <a:p>
            <a:pPr marL="406400" indent="-406400">
              <a:spcBef>
                <a:spcPts val="2000"/>
              </a:spcBef>
              <a:buFont typeface="Arial" pitchFamily="34" charset="0"/>
              <a:buChar char="•"/>
            </a:pPr>
            <a:r>
              <a:rPr lang="en-GB" sz="2400" dirty="0"/>
              <a:t>Performance bonds</a:t>
            </a:r>
          </a:p>
          <a:p>
            <a:pPr marL="406400" indent="-406400">
              <a:spcBef>
                <a:spcPts val="2000"/>
              </a:spcBef>
              <a:buFont typeface="Arial" pitchFamily="34" charset="0"/>
              <a:buChar char="•"/>
            </a:pPr>
            <a:r>
              <a:rPr lang="en-GB" sz="2400" dirty="0"/>
              <a:t>Trust fund</a:t>
            </a:r>
          </a:p>
          <a:p>
            <a:r>
              <a:rPr lang="en-GB" dirty="0"/>
              <a:t> </a:t>
            </a:r>
          </a:p>
          <a:p>
            <a:pPr>
              <a:spcBef>
                <a:spcPts val="300"/>
              </a:spcBef>
              <a:tabLst>
                <a:tab pos="1597025" algn="l"/>
                <a:tab pos="3208338" algn="l"/>
              </a:tabLst>
            </a:pPr>
            <a:endParaRPr lang="en-US" dirty="0">
              <a:solidFill>
                <a:srgbClr val="0070C0"/>
              </a:solidFill>
            </a:endParaRPr>
          </a:p>
        </p:txBody>
      </p:sp>
      <p:pic>
        <p:nvPicPr>
          <p:cNvPr id="551937" name="Picture 1"/>
          <p:cNvPicPr>
            <a:picLocks noChangeAspect="1" noChangeArrowheads="1"/>
          </p:cNvPicPr>
          <p:nvPr/>
        </p:nvPicPr>
        <p:blipFill>
          <a:blip r:embed="rId3" cstate="print"/>
          <a:srcRect/>
          <a:stretch>
            <a:fillRect/>
          </a:stretch>
        </p:blipFill>
        <p:spPr bwMode="auto">
          <a:xfrm>
            <a:off x="4816850" y="3213003"/>
            <a:ext cx="1394163" cy="2305957"/>
          </a:xfrm>
          <a:prstGeom prst="rect">
            <a:avLst/>
          </a:prstGeom>
          <a:noFill/>
          <a:ln w="9525">
            <a:noFill/>
            <a:miter lim="800000"/>
            <a:headEnd/>
            <a:tailEnd/>
          </a:ln>
        </p:spPr>
      </p:pic>
      <p:pic>
        <p:nvPicPr>
          <p:cNvPr id="551939" name="Picture 3"/>
          <p:cNvPicPr>
            <a:picLocks noChangeAspect="1" noChangeArrowheads="1"/>
          </p:cNvPicPr>
          <p:nvPr/>
        </p:nvPicPr>
        <p:blipFill>
          <a:blip r:embed="rId4" cstate="print"/>
          <a:srcRect/>
          <a:stretch>
            <a:fillRect/>
          </a:stretch>
        </p:blipFill>
        <p:spPr bwMode="auto">
          <a:xfrm>
            <a:off x="6027420" y="1389470"/>
            <a:ext cx="4480560" cy="1696523"/>
          </a:xfrm>
          <a:prstGeom prst="rect">
            <a:avLst/>
          </a:prstGeom>
          <a:noFill/>
          <a:ln w="9525">
            <a:noFill/>
            <a:miter lim="800000"/>
            <a:headEnd/>
            <a:tailEnd/>
          </a:ln>
        </p:spPr>
      </p:pic>
      <p:pic>
        <p:nvPicPr>
          <p:cNvPr id="551941" name="Picture 5"/>
          <p:cNvPicPr>
            <a:picLocks noChangeAspect="1" noChangeArrowheads="1"/>
          </p:cNvPicPr>
          <p:nvPr/>
        </p:nvPicPr>
        <p:blipFill>
          <a:blip r:embed="rId5" cstate="print"/>
          <a:srcRect/>
          <a:stretch>
            <a:fillRect/>
          </a:stretch>
        </p:blipFill>
        <p:spPr bwMode="auto">
          <a:xfrm>
            <a:off x="7151202" y="3562705"/>
            <a:ext cx="3516798" cy="1802359"/>
          </a:xfrm>
          <a:prstGeom prst="rect">
            <a:avLst/>
          </a:prstGeom>
          <a:noFill/>
          <a:ln w="9525">
            <a:noFill/>
            <a:miter lim="800000"/>
            <a:headEnd/>
            <a:tailEnd/>
          </a:ln>
        </p:spPr>
      </p:pic>
    </p:spTree>
    <p:extLst>
      <p:ext uri="{BB962C8B-B14F-4D97-AF65-F5344CB8AC3E}">
        <p14:creationId xmlns:p14="http://schemas.microsoft.com/office/powerpoint/2010/main" val="7162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887478" y="141513"/>
            <a:ext cx="8094722" cy="646331"/>
          </a:xfrm>
          <a:prstGeom prst="rect">
            <a:avLst/>
          </a:prstGeom>
          <a:noFill/>
        </p:spPr>
        <p:txBody>
          <a:bodyPr wrap="square" rtlCol="0">
            <a:spAutoFit/>
          </a:bodyPr>
          <a:lstStyle/>
          <a:p>
            <a:pPr algn="ctr" defTabSz="768111"/>
            <a:r>
              <a:rPr lang="fr-FR" sz="3600" b="1" dirty="0" err="1">
                <a:solidFill>
                  <a:schemeClr val="bg1"/>
                </a:solidFill>
                <a:latin typeface="Calibri" panose="020F0502020204030204" pitchFamily="34" charset="0"/>
              </a:rPr>
              <a:t>Implementation</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1323439"/>
          </a:xfrm>
          <a:prstGeom prst="rect">
            <a:avLst/>
          </a:prstGeom>
          <a:noFill/>
        </p:spPr>
        <p:txBody>
          <a:bodyPr wrap="square" rtlCol="0">
            <a:spAutoFit/>
          </a:bodyPr>
          <a:lstStyle/>
          <a:p>
            <a:pPr algn="ctr" defTabSz="768111"/>
            <a:r>
              <a:rPr lang="fr-FR" sz="4000" b="1" dirty="0">
                <a:latin typeface="Calibri" panose="020F0502020204030204" pitchFamily="34" charset="0"/>
              </a:rPr>
              <a:t>Single offsets, </a:t>
            </a:r>
            <a:r>
              <a:rPr lang="fr-FR" sz="4000" b="1" dirty="0" err="1">
                <a:latin typeface="Calibri" panose="020F0502020204030204" pitchFamily="34" charset="0"/>
              </a:rPr>
              <a:t>aggregated</a:t>
            </a:r>
            <a:r>
              <a:rPr lang="fr-FR" sz="4000" b="1" dirty="0">
                <a:latin typeface="Calibri" panose="020F0502020204030204" pitchFamily="34" charset="0"/>
              </a:rPr>
              <a:t> offsets, conservation </a:t>
            </a:r>
            <a:r>
              <a:rPr lang="fr-FR" sz="4000" b="1" dirty="0" err="1">
                <a:latin typeface="Calibri" panose="020F0502020204030204" pitchFamily="34" charset="0"/>
              </a:rPr>
              <a:t>banks</a:t>
            </a:r>
            <a:r>
              <a:rPr lang="fr-FR" sz="4000" b="1" dirty="0">
                <a:latin typeface="Calibri" panose="020F0502020204030204" pitchFamily="34" charset="0"/>
              </a:rPr>
              <a:t>  </a:t>
            </a:r>
          </a:p>
        </p:txBody>
      </p:sp>
    </p:spTree>
    <p:extLst>
      <p:ext uri="{BB962C8B-B14F-4D97-AF65-F5344CB8AC3E}">
        <p14:creationId xmlns:p14="http://schemas.microsoft.com/office/powerpoint/2010/main" val="2544330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7"/>
          <p:cNvSpPr>
            <a:spLocks/>
          </p:cNvSpPr>
          <p:nvPr/>
        </p:nvSpPr>
        <p:spPr bwMode="auto">
          <a:xfrm>
            <a:off x="8124825" y="4457588"/>
            <a:ext cx="1682750" cy="1720850"/>
          </a:xfrm>
          <a:custGeom>
            <a:avLst/>
            <a:gdLst>
              <a:gd name="T0" fmla="*/ 2147483647 w 1060"/>
              <a:gd name="T1" fmla="*/ 2147483647 h 1084"/>
              <a:gd name="T2" fmla="*/ 2147483647 w 1060"/>
              <a:gd name="T3" fmla="*/ 2147483647 h 1084"/>
              <a:gd name="T4" fmla="*/ 2147483647 w 1060"/>
              <a:gd name="T5" fmla="*/ 2147483647 h 1084"/>
              <a:gd name="T6" fmla="*/ 2147483647 w 1060"/>
              <a:gd name="T7" fmla="*/ 2147483647 h 1084"/>
              <a:gd name="T8" fmla="*/ 2147483647 w 1060"/>
              <a:gd name="T9" fmla="*/ 2147483647 h 1084"/>
              <a:gd name="T10" fmla="*/ 2147483647 w 1060"/>
              <a:gd name="T11" fmla="*/ 2147483647 h 1084"/>
              <a:gd name="T12" fmla="*/ 2147483647 w 1060"/>
              <a:gd name="T13" fmla="*/ 2147483647 h 1084"/>
              <a:gd name="T14" fmla="*/ 2147483647 w 1060"/>
              <a:gd name="T15" fmla="*/ 2147483647 h 1084"/>
              <a:gd name="T16" fmla="*/ 2147483647 w 1060"/>
              <a:gd name="T17" fmla="*/ 2147483647 h 1084"/>
              <a:gd name="T18" fmla="*/ 2147483647 w 1060"/>
              <a:gd name="T19" fmla="*/ 2147483647 h 1084"/>
              <a:gd name="T20" fmla="*/ 2147483647 w 1060"/>
              <a:gd name="T21" fmla="*/ 2147483647 h 1084"/>
              <a:gd name="T22" fmla="*/ 2147483647 w 1060"/>
              <a:gd name="T23" fmla="*/ 2147483647 h 1084"/>
              <a:gd name="T24" fmla="*/ 2147483647 w 1060"/>
              <a:gd name="T25" fmla="*/ 2147483647 h 1084"/>
              <a:gd name="T26" fmla="*/ 2147483647 w 1060"/>
              <a:gd name="T27" fmla="*/ 2147483647 h 1084"/>
              <a:gd name="T28" fmla="*/ 2147483647 w 1060"/>
              <a:gd name="T29" fmla="*/ 2147483647 h 1084"/>
              <a:gd name="T30" fmla="*/ 2147483647 w 1060"/>
              <a:gd name="T31" fmla="*/ 2147483647 h 1084"/>
              <a:gd name="T32" fmla="*/ 2147483647 w 1060"/>
              <a:gd name="T33" fmla="*/ 2147483647 h 1084"/>
              <a:gd name="T34" fmla="*/ 2147483647 w 1060"/>
              <a:gd name="T35" fmla="*/ 2147483647 h 1084"/>
              <a:gd name="T36" fmla="*/ 2147483647 w 1060"/>
              <a:gd name="T37" fmla="*/ 2147483647 h 1084"/>
              <a:gd name="T38" fmla="*/ 2147483647 w 1060"/>
              <a:gd name="T39" fmla="*/ 2147483647 h 1084"/>
              <a:gd name="T40" fmla="*/ 2147483647 w 1060"/>
              <a:gd name="T41" fmla="*/ 2147483647 h 1084"/>
              <a:gd name="T42" fmla="*/ 2147483647 w 1060"/>
              <a:gd name="T43" fmla="*/ 2147483647 h 1084"/>
              <a:gd name="T44" fmla="*/ 2147483647 w 1060"/>
              <a:gd name="T45" fmla="*/ 2147483647 h 1084"/>
              <a:gd name="T46" fmla="*/ 2147483647 w 1060"/>
              <a:gd name="T47" fmla="*/ 2147483647 h 1084"/>
              <a:gd name="T48" fmla="*/ 2147483647 w 1060"/>
              <a:gd name="T49" fmla="*/ 2147483647 h 1084"/>
              <a:gd name="T50" fmla="*/ 2147483647 w 1060"/>
              <a:gd name="T51" fmla="*/ 2147483647 h 1084"/>
              <a:gd name="T52" fmla="*/ 2147483647 w 1060"/>
              <a:gd name="T53" fmla="*/ 2147483647 h 1084"/>
              <a:gd name="T54" fmla="*/ 2147483647 w 1060"/>
              <a:gd name="T55" fmla="*/ 2147483647 h 1084"/>
              <a:gd name="T56" fmla="*/ 2147483647 w 1060"/>
              <a:gd name="T57" fmla="*/ 2147483647 h 1084"/>
              <a:gd name="T58" fmla="*/ 2147483647 w 1060"/>
              <a:gd name="T59" fmla="*/ 2147483647 h 10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60"/>
              <a:gd name="T91" fmla="*/ 0 h 1084"/>
              <a:gd name="T92" fmla="*/ 1060 w 1060"/>
              <a:gd name="T93" fmla="*/ 1084 h 10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60" h="1084">
                <a:moveTo>
                  <a:pt x="362" y="20"/>
                </a:moveTo>
                <a:cubicBezTo>
                  <a:pt x="366" y="61"/>
                  <a:pt x="381" y="159"/>
                  <a:pt x="362" y="196"/>
                </a:cubicBezTo>
                <a:cubicBezTo>
                  <a:pt x="355" y="210"/>
                  <a:pt x="265" y="219"/>
                  <a:pt x="258" y="220"/>
                </a:cubicBezTo>
                <a:cubicBezTo>
                  <a:pt x="173" y="234"/>
                  <a:pt x="84" y="241"/>
                  <a:pt x="2" y="268"/>
                </a:cubicBezTo>
                <a:cubicBezTo>
                  <a:pt x="5" y="295"/>
                  <a:pt x="0" y="323"/>
                  <a:pt x="10" y="348"/>
                </a:cubicBezTo>
                <a:cubicBezTo>
                  <a:pt x="15" y="359"/>
                  <a:pt x="31" y="360"/>
                  <a:pt x="42" y="364"/>
                </a:cubicBezTo>
                <a:cubicBezTo>
                  <a:pt x="68" y="374"/>
                  <a:pt x="96" y="379"/>
                  <a:pt x="122" y="388"/>
                </a:cubicBezTo>
                <a:cubicBezTo>
                  <a:pt x="139" y="394"/>
                  <a:pt x="153" y="406"/>
                  <a:pt x="170" y="412"/>
                </a:cubicBezTo>
                <a:cubicBezTo>
                  <a:pt x="200" y="457"/>
                  <a:pt x="206" y="482"/>
                  <a:pt x="226" y="532"/>
                </a:cubicBezTo>
                <a:cubicBezTo>
                  <a:pt x="239" y="637"/>
                  <a:pt x="254" y="798"/>
                  <a:pt x="362" y="852"/>
                </a:cubicBezTo>
                <a:cubicBezTo>
                  <a:pt x="419" y="881"/>
                  <a:pt x="490" y="865"/>
                  <a:pt x="554" y="868"/>
                </a:cubicBezTo>
                <a:cubicBezTo>
                  <a:pt x="594" y="881"/>
                  <a:pt x="646" y="880"/>
                  <a:pt x="682" y="900"/>
                </a:cubicBezTo>
                <a:cubicBezTo>
                  <a:pt x="721" y="922"/>
                  <a:pt x="765" y="947"/>
                  <a:pt x="802" y="972"/>
                </a:cubicBezTo>
                <a:cubicBezTo>
                  <a:pt x="827" y="989"/>
                  <a:pt x="849" y="1011"/>
                  <a:pt x="874" y="1028"/>
                </a:cubicBezTo>
                <a:cubicBezTo>
                  <a:pt x="882" y="1033"/>
                  <a:pt x="898" y="1044"/>
                  <a:pt x="898" y="1044"/>
                </a:cubicBezTo>
                <a:cubicBezTo>
                  <a:pt x="911" y="1083"/>
                  <a:pt x="924" y="1074"/>
                  <a:pt x="962" y="1084"/>
                </a:cubicBezTo>
                <a:cubicBezTo>
                  <a:pt x="1046" y="1075"/>
                  <a:pt x="1045" y="1081"/>
                  <a:pt x="1058" y="1004"/>
                </a:cubicBezTo>
                <a:cubicBezTo>
                  <a:pt x="1055" y="956"/>
                  <a:pt x="1060" y="907"/>
                  <a:pt x="1050" y="860"/>
                </a:cubicBezTo>
                <a:cubicBezTo>
                  <a:pt x="1043" y="828"/>
                  <a:pt x="1013" y="811"/>
                  <a:pt x="994" y="788"/>
                </a:cubicBezTo>
                <a:cubicBezTo>
                  <a:pt x="947" y="731"/>
                  <a:pt x="907" y="702"/>
                  <a:pt x="866" y="636"/>
                </a:cubicBezTo>
                <a:cubicBezTo>
                  <a:pt x="854" y="617"/>
                  <a:pt x="853" y="592"/>
                  <a:pt x="842" y="572"/>
                </a:cubicBezTo>
                <a:cubicBezTo>
                  <a:pt x="810" y="515"/>
                  <a:pt x="770" y="463"/>
                  <a:pt x="730" y="412"/>
                </a:cubicBezTo>
                <a:cubicBezTo>
                  <a:pt x="700" y="374"/>
                  <a:pt x="683" y="325"/>
                  <a:pt x="650" y="292"/>
                </a:cubicBezTo>
                <a:cubicBezTo>
                  <a:pt x="633" y="242"/>
                  <a:pt x="589" y="153"/>
                  <a:pt x="546" y="124"/>
                </a:cubicBezTo>
                <a:cubicBezTo>
                  <a:pt x="535" y="92"/>
                  <a:pt x="526" y="79"/>
                  <a:pt x="498" y="60"/>
                </a:cubicBezTo>
                <a:cubicBezTo>
                  <a:pt x="493" y="52"/>
                  <a:pt x="489" y="42"/>
                  <a:pt x="482" y="36"/>
                </a:cubicBezTo>
                <a:cubicBezTo>
                  <a:pt x="468" y="23"/>
                  <a:pt x="434" y="4"/>
                  <a:pt x="434" y="4"/>
                </a:cubicBezTo>
                <a:cubicBezTo>
                  <a:pt x="415" y="7"/>
                  <a:pt x="393" y="0"/>
                  <a:pt x="378" y="12"/>
                </a:cubicBezTo>
                <a:cubicBezTo>
                  <a:pt x="365" y="22"/>
                  <a:pt x="371" y="46"/>
                  <a:pt x="362" y="60"/>
                </a:cubicBezTo>
                <a:cubicBezTo>
                  <a:pt x="344" y="87"/>
                  <a:pt x="339" y="91"/>
                  <a:pt x="354" y="76"/>
                </a:cubicBezTo>
              </a:path>
            </a:pathLst>
          </a:custGeom>
          <a:noFill/>
          <a:ln w="0">
            <a:noFill/>
            <a:round/>
            <a:headEnd/>
            <a:tailEnd/>
          </a:ln>
        </p:spPr>
        <p:txBody>
          <a:bodyPr wrap="none" anchor="ctr"/>
          <a:lstStyle/>
          <a:p>
            <a:pPr algn="ctr" eaLnBrk="0" hangingPunct="0">
              <a:lnSpc>
                <a:spcPct val="105000"/>
              </a:lnSpc>
              <a:spcBef>
                <a:spcPct val="20000"/>
              </a:spcBef>
            </a:pPr>
            <a:endParaRPr lang="en-GB"/>
          </a:p>
        </p:txBody>
      </p:sp>
      <p:sp>
        <p:nvSpPr>
          <p:cNvPr id="4" name="Freeform 5"/>
          <p:cNvSpPr>
            <a:spLocks/>
          </p:cNvSpPr>
          <p:nvPr/>
        </p:nvSpPr>
        <p:spPr bwMode="auto">
          <a:xfrm>
            <a:off x="1517651" y="887300"/>
            <a:ext cx="5562600" cy="2224087"/>
          </a:xfrm>
          <a:custGeom>
            <a:avLst/>
            <a:gdLst>
              <a:gd name="T0" fmla="*/ 0 w 3504"/>
              <a:gd name="T1" fmla="*/ 0 h 1401"/>
              <a:gd name="T2" fmla="*/ 0 w 3504"/>
              <a:gd name="T3" fmla="*/ 2147483647 h 1401"/>
              <a:gd name="T4" fmla="*/ 2147483647 w 3504"/>
              <a:gd name="T5" fmla="*/ 2147483647 h 1401"/>
              <a:gd name="T6" fmla="*/ 2147483647 w 3504"/>
              <a:gd name="T7" fmla="*/ 2147483647 h 1401"/>
              <a:gd name="T8" fmla="*/ 0 w 3504"/>
              <a:gd name="T9" fmla="*/ 0 h 1401"/>
              <a:gd name="T10" fmla="*/ 0 60000 65536"/>
              <a:gd name="T11" fmla="*/ 0 60000 65536"/>
              <a:gd name="T12" fmla="*/ 0 60000 65536"/>
              <a:gd name="T13" fmla="*/ 0 60000 65536"/>
              <a:gd name="T14" fmla="*/ 0 60000 65536"/>
              <a:gd name="T15" fmla="*/ 0 w 3504"/>
              <a:gd name="T16" fmla="*/ 0 h 1401"/>
              <a:gd name="T17" fmla="*/ 3504 w 3504"/>
              <a:gd name="T18" fmla="*/ 1401 h 1401"/>
            </a:gdLst>
            <a:ahLst/>
            <a:cxnLst>
              <a:cxn ang="T10">
                <a:pos x="T0" y="T1"/>
              </a:cxn>
              <a:cxn ang="T11">
                <a:pos x="T2" y="T3"/>
              </a:cxn>
              <a:cxn ang="T12">
                <a:pos x="T4" y="T5"/>
              </a:cxn>
              <a:cxn ang="T13">
                <a:pos x="T6" y="T7"/>
              </a:cxn>
              <a:cxn ang="T14">
                <a:pos x="T8" y="T9"/>
              </a:cxn>
            </a:cxnLst>
            <a:rect l="T15" t="T16" r="T17" b="T18"/>
            <a:pathLst>
              <a:path w="3504" h="1401">
                <a:moveTo>
                  <a:pt x="0" y="0"/>
                </a:moveTo>
                <a:lnTo>
                  <a:pt x="0" y="1395"/>
                </a:lnTo>
                <a:lnTo>
                  <a:pt x="3408" y="1401"/>
                </a:lnTo>
                <a:lnTo>
                  <a:pt x="3504" y="9"/>
                </a:lnTo>
                <a:lnTo>
                  <a:pt x="0" y="0"/>
                </a:lnTo>
                <a:close/>
              </a:path>
            </a:pathLst>
          </a:custGeom>
          <a:solidFill>
            <a:srgbClr val="FFFF99"/>
          </a:solidFill>
          <a:ln w="9525">
            <a:noFill/>
            <a:round/>
            <a:headEnd/>
            <a:tailEnd/>
          </a:ln>
        </p:spPr>
        <p:txBody>
          <a:bodyPr/>
          <a:lstStyle/>
          <a:p>
            <a:endParaRPr lang="en-US"/>
          </a:p>
        </p:txBody>
      </p:sp>
      <p:sp>
        <p:nvSpPr>
          <p:cNvPr id="5" name="Freeform 4"/>
          <p:cNvSpPr>
            <a:spLocks/>
          </p:cNvSpPr>
          <p:nvPr/>
        </p:nvSpPr>
        <p:spPr bwMode="auto">
          <a:xfrm>
            <a:off x="1495426" y="880952"/>
            <a:ext cx="9186863" cy="5500687"/>
          </a:xfrm>
          <a:custGeom>
            <a:avLst/>
            <a:gdLst>
              <a:gd name="T0" fmla="*/ 2147483647 w 5787"/>
              <a:gd name="T1" fmla="*/ 2147483647 h 3465"/>
              <a:gd name="T2" fmla="*/ 0 w 5787"/>
              <a:gd name="T3" fmla="*/ 2147483647 h 3465"/>
              <a:gd name="T4" fmla="*/ 2147483647 w 5787"/>
              <a:gd name="T5" fmla="*/ 2147483647 h 3465"/>
              <a:gd name="T6" fmla="*/ 2147483647 w 5787"/>
              <a:gd name="T7" fmla="*/ 2147483647 h 3465"/>
              <a:gd name="T8" fmla="*/ 2147483647 w 5787"/>
              <a:gd name="T9" fmla="*/ 2147483647 h 3465"/>
              <a:gd name="T10" fmla="*/ 2147483647 w 5787"/>
              <a:gd name="T11" fmla="*/ 2147483647 h 3465"/>
              <a:gd name="T12" fmla="*/ 2147483647 w 5787"/>
              <a:gd name="T13" fmla="*/ 2147483647 h 3465"/>
              <a:gd name="T14" fmla="*/ 2147483647 w 5787"/>
              <a:gd name="T15" fmla="*/ 2147483647 h 3465"/>
              <a:gd name="T16" fmla="*/ 2147483647 w 5787"/>
              <a:gd name="T17" fmla="*/ 2147483647 h 3465"/>
              <a:gd name="T18" fmla="*/ 2147483647 w 5787"/>
              <a:gd name="T19" fmla="*/ 2147483647 h 3465"/>
              <a:gd name="T20" fmla="*/ 2147483647 w 5787"/>
              <a:gd name="T21" fmla="*/ 2147483647 h 3465"/>
              <a:gd name="T22" fmla="*/ 2147483647 w 5787"/>
              <a:gd name="T23" fmla="*/ 2147483647 h 3465"/>
              <a:gd name="T24" fmla="*/ 2147483647 w 5787"/>
              <a:gd name="T25" fmla="*/ 2147483647 h 3465"/>
              <a:gd name="T26" fmla="*/ 2147483647 w 5787"/>
              <a:gd name="T27" fmla="*/ 2147483647 h 3465"/>
              <a:gd name="T28" fmla="*/ 2147483647 w 5787"/>
              <a:gd name="T29" fmla="*/ 2147483647 h 3465"/>
              <a:gd name="T30" fmla="*/ 2147483647 w 5787"/>
              <a:gd name="T31" fmla="*/ 0 h 3465"/>
              <a:gd name="T32" fmla="*/ 2147483647 w 5787"/>
              <a:gd name="T33" fmla="*/ 2147483647 h 3465"/>
              <a:gd name="T34" fmla="*/ 2147483647 w 5787"/>
              <a:gd name="T35" fmla="*/ 2147483647 h 3465"/>
              <a:gd name="T36" fmla="*/ 2147483647 w 5787"/>
              <a:gd name="T37" fmla="*/ 2147483647 h 34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87"/>
              <a:gd name="T58" fmla="*/ 0 h 3465"/>
              <a:gd name="T59" fmla="*/ 5787 w 5787"/>
              <a:gd name="T60" fmla="*/ 3465 h 34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87" h="3465">
                <a:moveTo>
                  <a:pt x="459" y="3465"/>
                </a:moveTo>
                <a:lnTo>
                  <a:pt x="0" y="3465"/>
                </a:lnTo>
                <a:lnTo>
                  <a:pt x="18" y="1395"/>
                </a:lnTo>
                <a:lnTo>
                  <a:pt x="498" y="1344"/>
                </a:lnTo>
                <a:lnTo>
                  <a:pt x="1074" y="1344"/>
                </a:lnTo>
                <a:lnTo>
                  <a:pt x="1506" y="1200"/>
                </a:lnTo>
                <a:lnTo>
                  <a:pt x="1602" y="1008"/>
                </a:lnTo>
                <a:lnTo>
                  <a:pt x="1938" y="1008"/>
                </a:lnTo>
                <a:lnTo>
                  <a:pt x="2178" y="768"/>
                </a:lnTo>
                <a:lnTo>
                  <a:pt x="2370" y="960"/>
                </a:lnTo>
                <a:lnTo>
                  <a:pt x="2802" y="816"/>
                </a:lnTo>
                <a:lnTo>
                  <a:pt x="2754" y="624"/>
                </a:lnTo>
                <a:lnTo>
                  <a:pt x="2898" y="336"/>
                </a:lnTo>
                <a:lnTo>
                  <a:pt x="3186" y="336"/>
                </a:lnTo>
                <a:lnTo>
                  <a:pt x="3426" y="240"/>
                </a:lnTo>
                <a:lnTo>
                  <a:pt x="3522" y="0"/>
                </a:lnTo>
                <a:lnTo>
                  <a:pt x="5787" y="9"/>
                </a:lnTo>
                <a:lnTo>
                  <a:pt x="5787" y="1341"/>
                </a:lnTo>
                <a:lnTo>
                  <a:pt x="459" y="3465"/>
                </a:lnTo>
                <a:close/>
              </a:path>
            </a:pathLst>
          </a:custGeom>
          <a:solidFill>
            <a:srgbClr val="99CC00"/>
          </a:solidFill>
          <a:ln w="9525">
            <a:noFill/>
            <a:round/>
            <a:headEnd/>
            <a:tailEnd/>
          </a:ln>
        </p:spPr>
        <p:txBody>
          <a:bodyPr/>
          <a:lstStyle/>
          <a:p>
            <a:endParaRPr lang="en-US"/>
          </a:p>
        </p:txBody>
      </p:sp>
      <p:sp>
        <p:nvSpPr>
          <p:cNvPr id="6" name="Freeform 3"/>
          <p:cNvSpPr>
            <a:spLocks/>
          </p:cNvSpPr>
          <p:nvPr/>
        </p:nvSpPr>
        <p:spPr bwMode="auto">
          <a:xfrm>
            <a:off x="2266950" y="1962038"/>
            <a:ext cx="8415338" cy="4419600"/>
          </a:xfrm>
          <a:custGeom>
            <a:avLst/>
            <a:gdLst>
              <a:gd name="T0" fmla="*/ 2147483647 w 5301"/>
              <a:gd name="T1" fmla="*/ 2147483647 h 2784"/>
              <a:gd name="T2" fmla="*/ 2147483647 w 5301"/>
              <a:gd name="T3" fmla="*/ 2147483647 h 2784"/>
              <a:gd name="T4" fmla="*/ 2147483647 w 5301"/>
              <a:gd name="T5" fmla="*/ 2147483647 h 2784"/>
              <a:gd name="T6" fmla="*/ 2147483647 w 5301"/>
              <a:gd name="T7" fmla="*/ 2147483647 h 2784"/>
              <a:gd name="T8" fmla="*/ 2147483647 w 5301"/>
              <a:gd name="T9" fmla="*/ 2147483647 h 2784"/>
              <a:gd name="T10" fmla="*/ 2147483647 w 5301"/>
              <a:gd name="T11" fmla="*/ 2147483647 h 2784"/>
              <a:gd name="T12" fmla="*/ 2147483647 w 5301"/>
              <a:gd name="T13" fmla="*/ 2147483647 h 2784"/>
              <a:gd name="T14" fmla="*/ 2147483647 w 5301"/>
              <a:gd name="T15" fmla="*/ 2147483647 h 2784"/>
              <a:gd name="T16" fmla="*/ 2147483647 w 5301"/>
              <a:gd name="T17" fmla="*/ 2147483647 h 2784"/>
              <a:gd name="T18" fmla="*/ 2147483647 w 5301"/>
              <a:gd name="T19" fmla="*/ 2147483647 h 2784"/>
              <a:gd name="T20" fmla="*/ 2147483647 w 5301"/>
              <a:gd name="T21" fmla="*/ 2147483647 h 2784"/>
              <a:gd name="T22" fmla="*/ 2147483647 w 5301"/>
              <a:gd name="T23" fmla="*/ 2147483647 h 2784"/>
              <a:gd name="T24" fmla="*/ 2147483647 w 5301"/>
              <a:gd name="T25" fmla="*/ 2147483647 h 2784"/>
              <a:gd name="T26" fmla="*/ 2147483647 w 5301"/>
              <a:gd name="T27" fmla="*/ 2147483647 h 2784"/>
              <a:gd name="T28" fmla="*/ 2147483647 w 5301"/>
              <a:gd name="T29" fmla="*/ 2147483647 h 2784"/>
              <a:gd name="T30" fmla="*/ 2147483647 w 5301"/>
              <a:gd name="T31" fmla="*/ 2147483647 h 2784"/>
              <a:gd name="T32" fmla="*/ 2147483647 w 5301"/>
              <a:gd name="T33" fmla="*/ 2147483647 h 2784"/>
              <a:gd name="T34" fmla="*/ 2147483647 w 5301"/>
              <a:gd name="T35" fmla="*/ 2147483647 h 2784"/>
              <a:gd name="T36" fmla="*/ 2147483647 w 5301"/>
              <a:gd name="T37" fmla="*/ 2147483647 h 2784"/>
              <a:gd name="T38" fmla="*/ 2147483647 w 5301"/>
              <a:gd name="T39" fmla="*/ 0 h 2784"/>
              <a:gd name="T40" fmla="*/ 2147483647 w 5301"/>
              <a:gd name="T41" fmla="*/ 2147483647 h 2784"/>
              <a:gd name="T42" fmla="*/ 2147483647 w 5301"/>
              <a:gd name="T43" fmla="*/ 2147483647 h 2784"/>
              <a:gd name="T44" fmla="*/ 2147483647 w 5301"/>
              <a:gd name="T45" fmla="*/ 2147483647 h 2784"/>
              <a:gd name="T46" fmla="*/ 2147483647 w 5301"/>
              <a:gd name="T47" fmla="*/ 2147483647 h 2784"/>
              <a:gd name="T48" fmla="*/ 2147483647 w 5301"/>
              <a:gd name="T49" fmla="*/ 2147483647 h 2784"/>
              <a:gd name="T50" fmla="*/ 2147483647 w 5301"/>
              <a:gd name="T51" fmla="*/ 2147483647 h 2784"/>
              <a:gd name="T52" fmla="*/ 2147483647 w 5301"/>
              <a:gd name="T53" fmla="*/ 2147483647 h 2784"/>
              <a:gd name="T54" fmla="*/ 2147483647 w 5301"/>
              <a:gd name="T55" fmla="*/ 2147483647 h 2784"/>
              <a:gd name="T56" fmla="*/ 2147483647 w 5301"/>
              <a:gd name="T57" fmla="*/ 2147483647 h 2784"/>
              <a:gd name="T58" fmla="*/ 2147483647 w 5301"/>
              <a:gd name="T59" fmla="*/ 2147483647 h 2784"/>
              <a:gd name="T60" fmla="*/ 2147483647 w 5301"/>
              <a:gd name="T61" fmla="*/ 2147483647 h 2784"/>
              <a:gd name="T62" fmla="*/ 2147483647 w 5301"/>
              <a:gd name="T63" fmla="*/ 2147483647 h 2784"/>
              <a:gd name="T64" fmla="*/ 2147483647 w 5301"/>
              <a:gd name="T65" fmla="*/ 2147483647 h 2784"/>
              <a:gd name="T66" fmla="*/ 2147483647 w 5301"/>
              <a:gd name="T67" fmla="*/ 2147483647 h 2784"/>
              <a:gd name="T68" fmla="*/ 2147483647 w 5301"/>
              <a:gd name="T69" fmla="*/ 2147483647 h 2784"/>
              <a:gd name="T70" fmla="*/ 2147483647 w 5301"/>
              <a:gd name="T71" fmla="*/ 2147483647 h 2784"/>
              <a:gd name="T72" fmla="*/ 2147483647 w 5301"/>
              <a:gd name="T73" fmla="*/ 2147483647 h 2784"/>
              <a:gd name="T74" fmla="*/ 2147483647 w 5301"/>
              <a:gd name="T75" fmla="*/ 2147483647 h 2784"/>
              <a:gd name="T76" fmla="*/ 2147483647 w 5301"/>
              <a:gd name="T77" fmla="*/ 2147483647 h 2784"/>
              <a:gd name="T78" fmla="*/ 0 w 5301"/>
              <a:gd name="T79" fmla="*/ 2147483647 h 2784"/>
              <a:gd name="T80" fmla="*/ 2147483647 w 5301"/>
              <a:gd name="T81" fmla="*/ 2147483647 h 27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01"/>
              <a:gd name="T124" fmla="*/ 0 h 2784"/>
              <a:gd name="T125" fmla="*/ 5301 w 5301"/>
              <a:gd name="T126" fmla="*/ 2784 h 27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01" h="2784">
                <a:moveTo>
                  <a:pt x="2172" y="2784"/>
                </a:moveTo>
                <a:lnTo>
                  <a:pt x="5301" y="1470"/>
                </a:lnTo>
                <a:lnTo>
                  <a:pt x="5301" y="471"/>
                </a:lnTo>
                <a:lnTo>
                  <a:pt x="5004" y="336"/>
                </a:lnTo>
                <a:lnTo>
                  <a:pt x="4908" y="336"/>
                </a:lnTo>
                <a:lnTo>
                  <a:pt x="4812" y="384"/>
                </a:lnTo>
                <a:lnTo>
                  <a:pt x="4716" y="336"/>
                </a:lnTo>
                <a:lnTo>
                  <a:pt x="4572" y="384"/>
                </a:lnTo>
                <a:lnTo>
                  <a:pt x="4476" y="432"/>
                </a:lnTo>
                <a:lnTo>
                  <a:pt x="4284" y="240"/>
                </a:lnTo>
                <a:lnTo>
                  <a:pt x="4140" y="192"/>
                </a:lnTo>
                <a:lnTo>
                  <a:pt x="3996" y="288"/>
                </a:lnTo>
                <a:lnTo>
                  <a:pt x="3948" y="336"/>
                </a:lnTo>
                <a:lnTo>
                  <a:pt x="3756" y="288"/>
                </a:lnTo>
                <a:lnTo>
                  <a:pt x="3612" y="192"/>
                </a:lnTo>
                <a:lnTo>
                  <a:pt x="3372" y="192"/>
                </a:lnTo>
                <a:lnTo>
                  <a:pt x="3180" y="192"/>
                </a:lnTo>
                <a:lnTo>
                  <a:pt x="3036" y="48"/>
                </a:lnTo>
                <a:lnTo>
                  <a:pt x="2844" y="144"/>
                </a:lnTo>
                <a:lnTo>
                  <a:pt x="2604" y="0"/>
                </a:lnTo>
                <a:lnTo>
                  <a:pt x="2508" y="96"/>
                </a:lnTo>
                <a:lnTo>
                  <a:pt x="2460" y="384"/>
                </a:lnTo>
                <a:lnTo>
                  <a:pt x="2124" y="528"/>
                </a:lnTo>
                <a:lnTo>
                  <a:pt x="2028" y="672"/>
                </a:lnTo>
                <a:lnTo>
                  <a:pt x="1884" y="624"/>
                </a:lnTo>
                <a:lnTo>
                  <a:pt x="1740" y="480"/>
                </a:lnTo>
                <a:lnTo>
                  <a:pt x="1596" y="528"/>
                </a:lnTo>
                <a:lnTo>
                  <a:pt x="1596" y="624"/>
                </a:lnTo>
                <a:lnTo>
                  <a:pt x="1692" y="768"/>
                </a:lnTo>
                <a:lnTo>
                  <a:pt x="1740" y="864"/>
                </a:lnTo>
                <a:lnTo>
                  <a:pt x="1548" y="1008"/>
                </a:lnTo>
                <a:lnTo>
                  <a:pt x="1452" y="1152"/>
                </a:lnTo>
                <a:lnTo>
                  <a:pt x="1308" y="1248"/>
                </a:lnTo>
                <a:lnTo>
                  <a:pt x="1116" y="1392"/>
                </a:lnTo>
                <a:lnTo>
                  <a:pt x="780" y="1536"/>
                </a:lnTo>
                <a:lnTo>
                  <a:pt x="588" y="1632"/>
                </a:lnTo>
                <a:lnTo>
                  <a:pt x="540" y="2064"/>
                </a:lnTo>
                <a:lnTo>
                  <a:pt x="252" y="2304"/>
                </a:lnTo>
                <a:lnTo>
                  <a:pt x="108" y="2592"/>
                </a:lnTo>
                <a:lnTo>
                  <a:pt x="0" y="2784"/>
                </a:lnTo>
                <a:lnTo>
                  <a:pt x="2172" y="2784"/>
                </a:lnTo>
                <a:close/>
              </a:path>
            </a:pathLst>
          </a:custGeom>
          <a:solidFill>
            <a:srgbClr val="C9D6AA"/>
          </a:solidFill>
          <a:ln w="9525">
            <a:noFill/>
            <a:round/>
            <a:headEnd/>
            <a:tailEnd/>
          </a:ln>
        </p:spPr>
        <p:txBody>
          <a:bodyPr/>
          <a:lstStyle/>
          <a:p>
            <a:endParaRPr lang="en-US"/>
          </a:p>
        </p:txBody>
      </p:sp>
      <p:sp>
        <p:nvSpPr>
          <p:cNvPr id="7" name="Freeform 2"/>
          <p:cNvSpPr>
            <a:spLocks/>
          </p:cNvSpPr>
          <p:nvPr/>
        </p:nvSpPr>
        <p:spPr bwMode="auto">
          <a:xfrm>
            <a:off x="5715000" y="3714638"/>
            <a:ext cx="4967288" cy="2667000"/>
          </a:xfrm>
          <a:custGeom>
            <a:avLst/>
            <a:gdLst>
              <a:gd name="T0" fmla="*/ 0 w 3129"/>
              <a:gd name="T1" fmla="*/ 2147483647 h 1680"/>
              <a:gd name="T2" fmla="*/ 0 w 3129"/>
              <a:gd name="T3" fmla="*/ 2147483647 h 1680"/>
              <a:gd name="T4" fmla="*/ 2147483647 w 3129"/>
              <a:gd name="T5" fmla="*/ 2147483647 h 1680"/>
              <a:gd name="T6" fmla="*/ 2147483647 w 3129"/>
              <a:gd name="T7" fmla="*/ 2147483647 h 1680"/>
              <a:gd name="T8" fmla="*/ 2147483647 w 3129"/>
              <a:gd name="T9" fmla="*/ 2147483647 h 1680"/>
              <a:gd name="T10" fmla="*/ 2147483647 w 3129"/>
              <a:gd name="T11" fmla="*/ 2147483647 h 1680"/>
              <a:gd name="T12" fmla="*/ 2147483647 w 3129"/>
              <a:gd name="T13" fmla="*/ 2147483647 h 1680"/>
              <a:gd name="T14" fmla="*/ 2147483647 w 3129"/>
              <a:gd name="T15" fmla="*/ 2147483647 h 1680"/>
              <a:gd name="T16" fmla="*/ 2147483647 w 3129"/>
              <a:gd name="T17" fmla="*/ 2147483647 h 1680"/>
              <a:gd name="T18" fmla="*/ 2147483647 w 3129"/>
              <a:gd name="T19" fmla="*/ 2147483647 h 1680"/>
              <a:gd name="T20" fmla="*/ 2147483647 w 3129"/>
              <a:gd name="T21" fmla="*/ 2147483647 h 1680"/>
              <a:gd name="T22" fmla="*/ 2147483647 w 3129"/>
              <a:gd name="T23" fmla="*/ 2147483647 h 1680"/>
              <a:gd name="T24" fmla="*/ 2147483647 w 3129"/>
              <a:gd name="T25" fmla="*/ 2147483647 h 1680"/>
              <a:gd name="T26" fmla="*/ 2147483647 w 3129"/>
              <a:gd name="T27" fmla="*/ 0 h 1680"/>
              <a:gd name="T28" fmla="*/ 2147483647 w 3129"/>
              <a:gd name="T29" fmla="*/ 0 h 1680"/>
              <a:gd name="T30" fmla="*/ 2147483647 w 3129"/>
              <a:gd name="T31" fmla="*/ 2147483647 h 1680"/>
              <a:gd name="T32" fmla="*/ 2147483647 w 3129"/>
              <a:gd name="T33" fmla="*/ 2147483647 h 1680"/>
              <a:gd name="T34" fmla="*/ 2147483647 w 3129"/>
              <a:gd name="T35" fmla="*/ 2147483647 h 1680"/>
              <a:gd name="T36" fmla="*/ 0 w 3129"/>
              <a:gd name="T37" fmla="*/ 2147483647 h 16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29"/>
              <a:gd name="T58" fmla="*/ 0 h 1680"/>
              <a:gd name="T59" fmla="*/ 3129 w 3129"/>
              <a:gd name="T60" fmla="*/ 1680 h 16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29" h="1680">
                <a:moveTo>
                  <a:pt x="0" y="1680"/>
                </a:moveTo>
                <a:lnTo>
                  <a:pt x="0" y="1440"/>
                </a:lnTo>
                <a:lnTo>
                  <a:pt x="96" y="1296"/>
                </a:lnTo>
                <a:lnTo>
                  <a:pt x="240" y="1152"/>
                </a:lnTo>
                <a:lnTo>
                  <a:pt x="336" y="1056"/>
                </a:lnTo>
                <a:lnTo>
                  <a:pt x="384" y="768"/>
                </a:lnTo>
                <a:lnTo>
                  <a:pt x="432" y="672"/>
                </a:lnTo>
                <a:lnTo>
                  <a:pt x="720" y="336"/>
                </a:lnTo>
                <a:lnTo>
                  <a:pt x="1056" y="96"/>
                </a:lnTo>
                <a:lnTo>
                  <a:pt x="1248" y="48"/>
                </a:lnTo>
                <a:lnTo>
                  <a:pt x="1488" y="48"/>
                </a:lnTo>
                <a:lnTo>
                  <a:pt x="1728" y="48"/>
                </a:lnTo>
                <a:lnTo>
                  <a:pt x="2016" y="96"/>
                </a:lnTo>
                <a:lnTo>
                  <a:pt x="2304" y="0"/>
                </a:lnTo>
                <a:lnTo>
                  <a:pt x="2544" y="0"/>
                </a:lnTo>
                <a:lnTo>
                  <a:pt x="2880" y="192"/>
                </a:lnTo>
                <a:lnTo>
                  <a:pt x="3129" y="366"/>
                </a:lnTo>
                <a:lnTo>
                  <a:pt x="3111" y="1680"/>
                </a:lnTo>
                <a:lnTo>
                  <a:pt x="0" y="1680"/>
                </a:lnTo>
                <a:close/>
              </a:path>
            </a:pathLst>
          </a:custGeom>
          <a:solidFill>
            <a:srgbClr val="99CC00"/>
          </a:solidFill>
          <a:ln w="9525">
            <a:noFill/>
            <a:round/>
            <a:headEnd/>
            <a:tailEnd/>
          </a:ln>
        </p:spPr>
        <p:txBody>
          <a:bodyPr/>
          <a:lstStyle/>
          <a:p>
            <a:endParaRPr lang="en-US"/>
          </a:p>
        </p:txBody>
      </p:sp>
      <p:sp>
        <p:nvSpPr>
          <p:cNvPr id="8" name="Freeform 7"/>
          <p:cNvSpPr>
            <a:spLocks/>
          </p:cNvSpPr>
          <p:nvPr/>
        </p:nvSpPr>
        <p:spPr bwMode="auto">
          <a:xfrm>
            <a:off x="8753476" y="3990864"/>
            <a:ext cx="1914525" cy="2314575"/>
          </a:xfrm>
          <a:custGeom>
            <a:avLst/>
            <a:gdLst>
              <a:gd name="T0" fmla="*/ 2147483647 w 1206"/>
              <a:gd name="T1" fmla="*/ 2147483647 h 1458"/>
              <a:gd name="T2" fmla="*/ 2147483647 w 1206"/>
              <a:gd name="T3" fmla="*/ 2147483647 h 1458"/>
              <a:gd name="T4" fmla="*/ 2147483647 w 1206"/>
              <a:gd name="T5" fmla="*/ 2147483647 h 1458"/>
              <a:gd name="T6" fmla="*/ 2147483647 w 1206"/>
              <a:gd name="T7" fmla="*/ 2147483647 h 1458"/>
              <a:gd name="T8" fmla="*/ 0 w 1206"/>
              <a:gd name="T9" fmla="*/ 2147483647 h 1458"/>
              <a:gd name="T10" fmla="*/ 2147483647 w 1206"/>
              <a:gd name="T11" fmla="*/ 2147483647 h 1458"/>
              <a:gd name="T12" fmla="*/ 2147483647 w 1206"/>
              <a:gd name="T13" fmla="*/ 0 h 1458"/>
              <a:gd name="T14" fmla="*/ 2147483647 w 1206"/>
              <a:gd name="T15" fmla="*/ 2147483647 h 1458"/>
              <a:gd name="T16" fmla="*/ 2147483647 w 1206"/>
              <a:gd name="T17" fmla="*/ 2147483647 h 1458"/>
              <a:gd name="T18" fmla="*/ 2147483647 w 1206"/>
              <a:gd name="T19" fmla="*/ 2147483647 h 1458"/>
              <a:gd name="T20" fmla="*/ 2147483647 w 1206"/>
              <a:gd name="T21" fmla="*/ 2147483647 h 1458"/>
              <a:gd name="T22" fmla="*/ 2147483647 w 1206"/>
              <a:gd name="T23" fmla="*/ 2147483647 h 1458"/>
              <a:gd name="T24" fmla="*/ 2147483647 w 1206"/>
              <a:gd name="T25" fmla="*/ 2147483647 h 1458"/>
              <a:gd name="T26" fmla="*/ 2147483647 w 1206"/>
              <a:gd name="T27" fmla="*/ 2147483647 h 1458"/>
              <a:gd name="T28" fmla="*/ 2147483647 w 1206"/>
              <a:gd name="T29" fmla="*/ 2147483647 h 1458"/>
              <a:gd name="T30" fmla="*/ 2147483647 w 1206"/>
              <a:gd name="T31" fmla="*/ 2147483647 h 1458"/>
              <a:gd name="T32" fmla="*/ 2147483647 w 1206"/>
              <a:gd name="T33" fmla="*/ 2147483647 h 1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6"/>
              <a:gd name="T52" fmla="*/ 0 h 1458"/>
              <a:gd name="T53" fmla="*/ 1206 w 1206"/>
              <a:gd name="T54" fmla="*/ 1458 h 14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6" h="1458">
                <a:moveTo>
                  <a:pt x="198" y="1449"/>
                </a:moveTo>
                <a:lnTo>
                  <a:pt x="90" y="1107"/>
                </a:lnTo>
                <a:lnTo>
                  <a:pt x="54" y="801"/>
                </a:lnTo>
                <a:lnTo>
                  <a:pt x="99" y="423"/>
                </a:lnTo>
                <a:lnTo>
                  <a:pt x="0" y="144"/>
                </a:lnTo>
                <a:lnTo>
                  <a:pt x="144" y="63"/>
                </a:lnTo>
                <a:lnTo>
                  <a:pt x="378" y="0"/>
                </a:lnTo>
                <a:lnTo>
                  <a:pt x="783" y="54"/>
                </a:lnTo>
                <a:lnTo>
                  <a:pt x="1206" y="306"/>
                </a:lnTo>
                <a:lnTo>
                  <a:pt x="1206" y="612"/>
                </a:lnTo>
                <a:lnTo>
                  <a:pt x="927" y="333"/>
                </a:lnTo>
                <a:lnTo>
                  <a:pt x="765" y="495"/>
                </a:lnTo>
                <a:lnTo>
                  <a:pt x="576" y="504"/>
                </a:lnTo>
                <a:lnTo>
                  <a:pt x="270" y="567"/>
                </a:lnTo>
                <a:lnTo>
                  <a:pt x="279" y="837"/>
                </a:lnTo>
                <a:lnTo>
                  <a:pt x="459" y="1458"/>
                </a:lnTo>
                <a:lnTo>
                  <a:pt x="198" y="1449"/>
                </a:lnTo>
                <a:close/>
              </a:path>
            </a:pathLst>
          </a:custGeom>
          <a:solidFill>
            <a:schemeClr val="bg1"/>
          </a:solidFill>
          <a:ln w="9525">
            <a:noFill/>
            <a:round/>
            <a:headEnd/>
            <a:tailEnd/>
          </a:ln>
        </p:spPr>
        <p:txBody>
          <a:bodyPr/>
          <a:lstStyle/>
          <a:p>
            <a:endParaRPr lang="en-US"/>
          </a:p>
        </p:txBody>
      </p:sp>
      <p:sp>
        <p:nvSpPr>
          <p:cNvPr id="9" name="Freeform 8"/>
          <p:cNvSpPr>
            <a:spLocks/>
          </p:cNvSpPr>
          <p:nvPr/>
        </p:nvSpPr>
        <p:spPr bwMode="auto">
          <a:xfrm>
            <a:off x="7470776" y="819038"/>
            <a:ext cx="3082925" cy="5486400"/>
          </a:xfrm>
          <a:custGeom>
            <a:avLst/>
            <a:gdLst>
              <a:gd name="T0" fmla="*/ 2147483647 w 1942"/>
              <a:gd name="T1" fmla="*/ 0 h 3456"/>
              <a:gd name="T2" fmla="*/ 2147483647 w 1942"/>
              <a:gd name="T3" fmla="*/ 2147483647 h 3456"/>
              <a:gd name="T4" fmla="*/ 2147483647 w 1942"/>
              <a:gd name="T5" fmla="*/ 2147483647 h 3456"/>
              <a:gd name="T6" fmla="*/ 2147483647 w 1942"/>
              <a:gd name="T7" fmla="*/ 2147483647 h 3456"/>
              <a:gd name="T8" fmla="*/ 2147483647 w 1942"/>
              <a:gd name="T9" fmla="*/ 2147483647 h 3456"/>
              <a:gd name="T10" fmla="*/ 2147483647 w 1942"/>
              <a:gd name="T11" fmla="*/ 2147483647 h 3456"/>
              <a:gd name="T12" fmla="*/ 2147483647 w 1942"/>
              <a:gd name="T13" fmla="*/ 2147483647 h 3456"/>
              <a:gd name="T14" fmla="*/ 2147483647 w 1942"/>
              <a:gd name="T15" fmla="*/ 2147483647 h 3456"/>
              <a:gd name="T16" fmla="*/ 2147483647 w 1942"/>
              <a:gd name="T17" fmla="*/ 2147483647 h 3456"/>
              <a:gd name="T18" fmla="*/ 2147483647 w 1942"/>
              <a:gd name="T19" fmla="*/ 2147483647 h 3456"/>
              <a:gd name="T20" fmla="*/ 2147483647 w 1942"/>
              <a:gd name="T21" fmla="*/ 2147483647 h 3456"/>
              <a:gd name="T22" fmla="*/ 2147483647 w 1942"/>
              <a:gd name="T23" fmla="*/ 2147483647 h 3456"/>
              <a:gd name="T24" fmla="*/ 2147483647 w 1942"/>
              <a:gd name="T25" fmla="*/ 2147483647 h 3456"/>
              <a:gd name="T26" fmla="*/ 2147483647 w 1942"/>
              <a:gd name="T27" fmla="*/ 2147483647 h 3456"/>
              <a:gd name="T28" fmla="*/ 2147483647 w 1942"/>
              <a:gd name="T29" fmla="*/ 2147483647 h 3456"/>
              <a:gd name="T30" fmla="*/ 2147483647 w 1942"/>
              <a:gd name="T31" fmla="*/ 2147483647 h 3456"/>
              <a:gd name="T32" fmla="*/ 2147483647 w 1942"/>
              <a:gd name="T33" fmla="*/ 2147483647 h 3456"/>
              <a:gd name="T34" fmla="*/ 2147483647 w 1942"/>
              <a:gd name="T35" fmla="*/ 2147483647 h 3456"/>
              <a:gd name="T36" fmla="*/ 2147483647 w 1942"/>
              <a:gd name="T37" fmla="*/ 2147483647 h 3456"/>
              <a:gd name="T38" fmla="*/ 2147483647 w 1942"/>
              <a:gd name="T39" fmla="*/ 2147483647 h 3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42"/>
              <a:gd name="T61" fmla="*/ 0 h 3456"/>
              <a:gd name="T62" fmla="*/ 1942 w 1942"/>
              <a:gd name="T63" fmla="*/ 3456 h 3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42" h="3456">
                <a:moveTo>
                  <a:pt x="250" y="0"/>
                </a:moveTo>
                <a:cubicBezTo>
                  <a:pt x="238" y="136"/>
                  <a:pt x="226" y="273"/>
                  <a:pt x="214" y="369"/>
                </a:cubicBezTo>
                <a:cubicBezTo>
                  <a:pt x="202" y="465"/>
                  <a:pt x="182" y="519"/>
                  <a:pt x="178" y="576"/>
                </a:cubicBezTo>
                <a:cubicBezTo>
                  <a:pt x="174" y="633"/>
                  <a:pt x="181" y="663"/>
                  <a:pt x="187" y="711"/>
                </a:cubicBezTo>
                <a:cubicBezTo>
                  <a:pt x="193" y="759"/>
                  <a:pt x="227" y="819"/>
                  <a:pt x="214" y="864"/>
                </a:cubicBezTo>
                <a:cubicBezTo>
                  <a:pt x="201" y="909"/>
                  <a:pt x="140" y="947"/>
                  <a:pt x="106" y="981"/>
                </a:cubicBezTo>
                <a:cubicBezTo>
                  <a:pt x="72" y="1015"/>
                  <a:pt x="14" y="1022"/>
                  <a:pt x="7" y="1071"/>
                </a:cubicBezTo>
                <a:cubicBezTo>
                  <a:pt x="0" y="1120"/>
                  <a:pt x="37" y="1218"/>
                  <a:pt x="61" y="1278"/>
                </a:cubicBezTo>
                <a:cubicBezTo>
                  <a:pt x="85" y="1338"/>
                  <a:pt x="135" y="1382"/>
                  <a:pt x="151" y="1431"/>
                </a:cubicBezTo>
                <a:cubicBezTo>
                  <a:pt x="167" y="1480"/>
                  <a:pt x="170" y="1530"/>
                  <a:pt x="160" y="1575"/>
                </a:cubicBezTo>
                <a:cubicBezTo>
                  <a:pt x="150" y="1620"/>
                  <a:pt x="78" y="1641"/>
                  <a:pt x="88" y="1701"/>
                </a:cubicBezTo>
                <a:cubicBezTo>
                  <a:pt x="98" y="1761"/>
                  <a:pt x="184" y="1860"/>
                  <a:pt x="223" y="1935"/>
                </a:cubicBezTo>
                <a:cubicBezTo>
                  <a:pt x="262" y="2010"/>
                  <a:pt x="283" y="2092"/>
                  <a:pt x="322" y="2151"/>
                </a:cubicBezTo>
                <a:cubicBezTo>
                  <a:pt x="361" y="2210"/>
                  <a:pt x="429" y="2214"/>
                  <a:pt x="457" y="2286"/>
                </a:cubicBezTo>
                <a:cubicBezTo>
                  <a:pt x="485" y="2358"/>
                  <a:pt x="442" y="2522"/>
                  <a:pt x="493" y="2583"/>
                </a:cubicBezTo>
                <a:cubicBezTo>
                  <a:pt x="544" y="2644"/>
                  <a:pt x="688" y="2619"/>
                  <a:pt x="763" y="2655"/>
                </a:cubicBezTo>
                <a:cubicBezTo>
                  <a:pt x="838" y="2691"/>
                  <a:pt x="867" y="2727"/>
                  <a:pt x="943" y="2799"/>
                </a:cubicBezTo>
                <a:cubicBezTo>
                  <a:pt x="1019" y="2871"/>
                  <a:pt x="1104" y="2997"/>
                  <a:pt x="1222" y="3087"/>
                </a:cubicBezTo>
                <a:cubicBezTo>
                  <a:pt x="1340" y="3177"/>
                  <a:pt x="1534" y="3278"/>
                  <a:pt x="1654" y="3339"/>
                </a:cubicBezTo>
                <a:cubicBezTo>
                  <a:pt x="1774" y="3400"/>
                  <a:pt x="1894" y="3436"/>
                  <a:pt x="1942" y="3456"/>
                </a:cubicBezTo>
              </a:path>
            </a:pathLst>
          </a:custGeom>
          <a:noFill/>
          <a:ln w="28575">
            <a:solidFill>
              <a:schemeClr val="tx1"/>
            </a:solidFill>
            <a:prstDash val="lgDashDotDot"/>
            <a:round/>
            <a:headEnd/>
            <a:tailEnd/>
          </a:ln>
        </p:spPr>
        <p:txBody>
          <a:bodyPr/>
          <a:lstStyle/>
          <a:p>
            <a:endParaRPr lang="en-US"/>
          </a:p>
        </p:txBody>
      </p:sp>
      <p:sp>
        <p:nvSpPr>
          <p:cNvPr id="10" name="Freeform 16"/>
          <p:cNvSpPr>
            <a:spLocks/>
          </p:cNvSpPr>
          <p:nvPr/>
        </p:nvSpPr>
        <p:spPr bwMode="auto">
          <a:xfrm>
            <a:off x="1509713" y="804751"/>
            <a:ext cx="5586413" cy="1871662"/>
          </a:xfrm>
          <a:custGeom>
            <a:avLst/>
            <a:gdLst>
              <a:gd name="T0" fmla="*/ 0 w 3519"/>
              <a:gd name="T1" fmla="*/ 2147483647 h 1179"/>
              <a:gd name="T2" fmla="*/ 2147483647 w 3519"/>
              <a:gd name="T3" fmla="*/ 2147483647 h 1179"/>
              <a:gd name="T4" fmla="*/ 2147483647 w 3519"/>
              <a:gd name="T5" fmla="*/ 2147483647 h 1179"/>
              <a:gd name="T6" fmla="*/ 2147483647 w 3519"/>
              <a:gd name="T7" fmla="*/ 2147483647 h 1179"/>
              <a:gd name="T8" fmla="*/ 2147483647 w 3519"/>
              <a:gd name="T9" fmla="*/ 2147483647 h 1179"/>
              <a:gd name="T10" fmla="*/ 2147483647 w 3519"/>
              <a:gd name="T11" fmla="*/ 2147483647 h 1179"/>
              <a:gd name="T12" fmla="*/ 2147483647 w 3519"/>
              <a:gd name="T13" fmla="*/ 2147483647 h 1179"/>
              <a:gd name="T14" fmla="*/ 2147483647 w 3519"/>
              <a:gd name="T15" fmla="*/ 2147483647 h 1179"/>
              <a:gd name="T16" fmla="*/ 2147483647 w 3519"/>
              <a:gd name="T17" fmla="*/ 2147483647 h 1179"/>
              <a:gd name="T18" fmla="*/ 2147483647 w 3519"/>
              <a:gd name="T19" fmla="*/ 2147483647 h 1179"/>
              <a:gd name="T20" fmla="*/ 2147483647 w 3519"/>
              <a:gd name="T21" fmla="*/ 0 h 1179"/>
              <a:gd name="T22" fmla="*/ 2147483647 w 3519"/>
              <a:gd name="T23" fmla="*/ 0 h 1179"/>
              <a:gd name="T24" fmla="*/ 2147483647 w 3519"/>
              <a:gd name="T25" fmla="*/ 2147483647 h 1179"/>
              <a:gd name="T26" fmla="*/ 2147483647 w 3519"/>
              <a:gd name="T27" fmla="*/ 2147483647 h 1179"/>
              <a:gd name="T28" fmla="*/ 2147483647 w 3519"/>
              <a:gd name="T29" fmla="*/ 2147483647 h 1179"/>
              <a:gd name="T30" fmla="*/ 2147483647 w 3519"/>
              <a:gd name="T31" fmla="*/ 2147483647 h 1179"/>
              <a:gd name="T32" fmla="*/ 2147483647 w 3519"/>
              <a:gd name="T33" fmla="*/ 2147483647 h 1179"/>
              <a:gd name="T34" fmla="*/ 2147483647 w 3519"/>
              <a:gd name="T35" fmla="*/ 2147483647 h 1179"/>
              <a:gd name="T36" fmla="*/ 2147483647 w 3519"/>
              <a:gd name="T37" fmla="*/ 2147483647 h 1179"/>
              <a:gd name="T38" fmla="*/ 2147483647 w 3519"/>
              <a:gd name="T39" fmla="*/ 2147483647 h 1179"/>
              <a:gd name="T40" fmla="*/ 2147483647 w 3519"/>
              <a:gd name="T41" fmla="*/ 2147483647 h 1179"/>
              <a:gd name="T42" fmla="*/ 2147483647 w 3519"/>
              <a:gd name="T43" fmla="*/ 2147483647 h 1179"/>
              <a:gd name="T44" fmla="*/ 2147483647 w 3519"/>
              <a:gd name="T45" fmla="*/ 2147483647 h 1179"/>
              <a:gd name="T46" fmla="*/ 2147483647 w 3519"/>
              <a:gd name="T47" fmla="*/ 2147483647 h 1179"/>
              <a:gd name="T48" fmla="*/ 2147483647 w 3519"/>
              <a:gd name="T49" fmla="*/ 2147483647 h 1179"/>
              <a:gd name="T50" fmla="*/ 2147483647 w 3519"/>
              <a:gd name="T51" fmla="*/ 2147483647 h 1179"/>
              <a:gd name="T52" fmla="*/ 2147483647 w 3519"/>
              <a:gd name="T53" fmla="*/ 2147483647 h 1179"/>
              <a:gd name="T54" fmla="*/ 2147483647 w 3519"/>
              <a:gd name="T55" fmla="*/ 2147483647 h 1179"/>
              <a:gd name="T56" fmla="*/ 2147483647 w 3519"/>
              <a:gd name="T57" fmla="*/ 2147483647 h 1179"/>
              <a:gd name="T58" fmla="*/ 2147483647 w 3519"/>
              <a:gd name="T59" fmla="*/ 2147483647 h 1179"/>
              <a:gd name="T60" fmla="*/ 2147483647 w 3519"/>
              <a:gd name="T61" fmla="*/ 2147483647 h 1179"/>
              <a:gd name="T62" fmla="*/ 2147483647 w 3519"/>
              <a:gd name="T63" fmla="*/ 2147483647 h 1179"/>
              <a:gd name="T64" fmla="*/ 2147483647 w 3519"/>
              <a:gd name="T65" fmla="*/ 2147483647 h 1179"/>
              <a:gd name="T66" fmla="*/ 2147483647 w 3519"/>
              <a:gd name="T67" fmla="*/ 2147483647 h 1179"/>
              <a:gd name="T68" fmla="*/ 2147483647 w 3519"/>
              <a:gd name="T69" fmla="*/ 2147483647 h 1179"/>
              <a:gd name="T70" fmla="*/ 2147483647 w 3519"/>
              <a:gd name="T71" fmla="*/ 2147483647 h 1179"/>
              <a:gd name="T72" fmla="*/ 2147483647 w 3519"/>
              <a:gd name="T73" fmla="*/ 2147483647 h 1179"/>
              <a:gd name="T74" fmla="*/ 2147483647 w 3519"/>
              <a:gd name="T75" fmla="*/ 2147483647 h 1179"/>
              <a:gd name="T76" fmla="*/ 2147483647 w 3519"/>
              <a:gd name="T77" fmla="*/ 2147483647 h 1179"/>
              <a:gd name="T78" fmla="*/ 2147483647 w 3519"/>
              <a:gd name="T79" fmla="*/ 2147483647 h 1179"/>
              <a:gd name="T80" fmla="*/ 2147483647 w 3519"/>
              <a:gd name="T81" fmla="*/ 2147483647 h 1179"/>
              <a:gd name="T82" fmla="*/ 0 w 3519"/>
              <a:gd name="T83" fmla="*/ 2147483647 h 1179"/>
              <a:gd name="T84" fmla="*/ 0 w 3519"/>
              <a:gd name="T85" fmla="*/ 2147483647 h 11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19"/>
              <a:gd name="T130" fmla="*/ 0 h 1179"/>
              <a:gd name="T131" fmla="*/ 3519 w 3519"/>
              <a:gd name="T132" fmla="*/ 1179 h 11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19" h="1179">
                <a:moveTo>
                  <a:pt x="0" y="927"/>
                </a:moveTo>
                <a:lnTo>
                  <a:pt x="567" y="765"/>
                </a:lnTo>
                <a:lnTo>
                  <a:pt x="1080" y="648"/>
                </a:lnTo>
                <a:lnTo>
                  <a:pt x="1071" y="441"/>
                </a:lnTo>
                <a:lnTo>
                  <a:pt x="1089" y="315"/>
                </a:lnTo>
                <a:lnTo>
                  <a:pt x="1377" y="243"/>
                </a:lnTo>
                <a:lnTo>
                  <a:pt x="1557" y="234"/>
                </a:lnTo>
                <a:lnTo>
                  <a:pt x="1728" y="279"/>
                </a:lnTo>
                <a:lnTo>
                  <a:pt x="1818" y="180"/>
                </a:lnTo>
                <a:lnTo>
                  <a:pt x="2007" y="81"/>
                </a:lnTo>
                <a:lnTo>
                  <a:pt x="2133" y="0"/>
                </a:lnTo>
                <a:lnTo>
                  <a:pt x="3519" y="0"/>
                </a:lnTo>
                <a:lnTo>
                  <a:pt x="3438" y="234"/>
                </a:lnTo>
                <a:lnTo>
                  <a:pt x="3195" y="189"/>
                </a:lnTo>
                <a:lnTo>
                  <a:pt x="2988" y="171"/>
                </a:lnTo>
                <a:lnTo>
                  <a:pt x="2862" y="198"/>
                </a:lnTo>
                <a:lnTo>
                  <a:pt x="2763" y="189"/>
                </a:lnTo>
                <a:lnTo>
                  <a:pt x="2646" y="144"/>
                </a:lnTo>
                <a:lnTo>
                  <a:pt x="2556" y="279"/>
                </a:lnTo>
                <a:lnTo>
                  <a:pt x="2484" y="270"/>
                </a:lnTo>
                <a:lnTo>
                  <a:pt x="2430" y="189"/>
                </a:lnTo>
                <a:lnTo>
                  <a:pt x="2349" y="270"/>
                </a:lnTo>
                <a:lnTo>
                  <a:pt x="2178" y="324"/>
                </a:lnTo>
                <a:lnTo>
                  <a:pt x="2016" y="261"/>
                </a:lnTo>
                <a:lnTo>
                  <a:pt x="1908" y="261"/>
                </a:lnTo>
                <a:lnTo>
                  <a:pt x="1782" y="351"/>
                </a:lnTo>
                <a:lnTo>
                  <a:pt x="1773" y="459"/>
                </a:lnTo>
                <a:lnTo>
                  <a:pt x="1836" y="549"/>
                </a:lnTo>
                <a:lnTo>
                  <a:pt x="1701" y="594"/>
                </a:lnTo>
                <a:lnTo>
                  <a:pt x="1530" y="612"/>
                </a:lnTo>
                <a:lnTo>
                  <a:pt x="1449" y="738"/>
                </a:lnTo>
                <a:lnTo>
                  <a:pt x="1377" y="747"/>
                </a:lnTo>
                <a:lnTo>
                  <a:pt x="1251" y="819"/>
                </a:lnTo>
                <a:lnTo>
                  <a:pt x="1188" y="855"/>
                </a:lnTo>
                <a:lnTo>
                  <a:pt x="1098" y="837"/>
                </a:lnTo>
                <a:lnTo>
                  <a:pt x="927" y="972"/>
                </a:lnTo>
                <a:lnTo>
                  <a:pt x="792" y="1062"/>
                </a:lnTo>
                <a:lnTo>
                  <a:pt x="585" y="1062"/>
                </a:lnTo>
                <a:lnTo>
                  <a:pt x="414" y="1089"/>
                </a:lnTo>
                <a:lnTo>
                  <a:pt x="279" y="1098"/>
                </a:lnTo>
                <a:lnTo>
                  <a:pt x="117" y="1161"/>
                </a:lnTo>
                <a:lnTo>
                  <a:pt x="0" y="1179"/>
                </a:lnTo>
                <a:lnTo>
                  <a:pt x="0" y="927"/>
                </a:lnTo>
                <a:close/>
              </a:path>
            </a:pathLst>
          </a:custGeom>
          <a:solidFill>
            <a:schemeClr val="bg1"/>
          </a:solidFill>
          <a:ln w="9525">
            <a:noFill/>
            <a:round/>
            <a:headEnd/>
            <a:tailEnd/>
          </a:ln>
        </p:spPr>
        <p:txBody>
          <a:bodyPr/>
          <a:lstStyle/>
          <a:p>
            <a:endParaRPr lang="en-US"/>
          </a:p>
        </p:txBody>
      </p:sp>
      <p:sp>
        <p:nvSpPr>
          <p:cNvPr id="11" name="Oval 17"/>
          <p:cNvSpPr>
            <a:spLocks noChangeArrowheads="1"/>
          </p:cNvSpPr>
          <p:nvPr/>
        </p:nvSpPr>
        <p:spPr bwMode="auto">
          <a:xfrm>
            <a:off x="3519488" y="1300051"/>
            <a:ext cx="500062" cy="442912"/>
          </a:xfrm>
          <a:prstGeom prst="ellipse">
            <a:avLst/>
          </a:prstGeom>
          <a:solidFill>
            <a:schemeClr val="bg2"/>
          </a:solidFill>
          <a:ln w="9525">
            <a:solidFill>
              <a:schemeClr val="bg2"/>
            </a:solidFill>
            <a:round/>
            <a:headEnd/>
            <a:tailEnd/>
          </a:ln>
        </p:spPr>
        <p:txBody>
          <a:bodyPr wrap="none" anchor="ctr"/>
          <a:lstStyle/>
          <a:p>
            <a:endParaRPr lang="en-US"/>
          </a:p>
        </p:txBody>
      </p:sp>
      <p:sp>
        <p:nvSpPr>
          <p:cNvPr id="12" name="Freeform 18"/>
          <p:cNvSpPr>
            <a:spLocks/>
          </p:cNvSpPr>
          <p:nvPr/>
        </p:nvSpPr>
        <p:spPr bwMode="auto">
          <a:xfrm>
            <a:off x="1509713" y="776176"/>
            <a:ext cx="4957763" cy="1700212"/>
          </a:xfrm>
          <a:custGeom>
            <a:avLst/>
            <a:gdLst>
              <a:gd name="T0" fmla="*/ 0 w 3123"/>
              <a:gd name="T1" fmla="*/ 2147483647 h 1071"/>
              <a:gd name="T2" fmla="*/ 2147483647 w 3123"/>
              <a:gd name="T3" fmla="*/ 2147483647 h 1071"/>
              <a:gd name="T4" fmla="*/ 2147483647 w 3123"/>
              <a:gd name="T5" fmla="*/ 2147483647 h 1071"/>
              <a:gd name="T6" fmla="*/ 2147483647 w 3123"/>
              <a:gd name="T7" fmla="*/ 2147483647 h 1071"/>
              <a:gd name="T8" fmla="*/ 2147483647 w 3123"/>
              <a:gd name="T9" fmla="*/ 2147483647 h 1071"/>
              <a:gd name="T10" fmla="*/ 2147483647 w 3123"/>
              <a:gd name="T11" fmla="*/ 2147483647 h 1071"/>
              <a:gd name="T12" fmla="*/ 2147483647 w 3123"/>
              <a:gd name="T13" fmla="*/ 2147483647 h 1071"/>
              <a:gd name="T14" fmla="*/ 2147483647 w 3123"/>
              <a:gd name="T15" fmla="*/ 2147483647 h 1071"/>
              <a:gd name="T16" fmla="*/ 2147483647 w 3123"/>
              <a:gd name="T17" fmla="*/ 2147483647 h 1071"/>
              <a:gd name="T18" fmla="*/ 2147483647 w 3123"/>
              <a:gd name="T19" fmla="*/ 2147483647 h 1071"/>
              <a:gd name="T20" fmla="*/ 2147483647 w 3123"/>
              <a:gd name="T21" fmla="*/ 2147483647 h 1071"/>
              <a:gd name="T22" fmla="*/ 2147483647 w 3123"/>
              <a:gd name="T23" fmla="*/ 0 h 10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3"/>
              <a:gd name="T37" fmla="*/ 0 h 1071"/>
              <a:gd name="T38" fmla="*/ 3123 w 3123"/>
              <a:gd name="T39" fmla="*/ 1071 h 10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3" h="1071">
                <a:moveTo>
                  <a:pt x="0" y="1071"/>
                </a:moveTo>
                <a:cubicBezTo>
                  <a:pt x="98" y="1048"/>
                  <a:pt x="197" y="1026"/>
                  <a:pt x="360" y="981"/>
                </a:cubicBezTo>
                <a:cubicBezTo>
                  <a:pt x="523" y="936"/>
                  <a:pt x="839" y="849"/>
                  <a:pt x="981" y="801"/>
                </a:cubicBezTo>
                <a:cubicBezTo>
                  <a:pt x="1123" y="753"/>
                  <a:pt x="1149" y="739"/>
                  <a:pt x="1215" y="693"/>
                </a:cubicBezTo>
                <a:cubicBezTo>
                  <a:pt x="1281" y="647"/>
                  <a:pt x="1305" y="574"/>
                  <a:pt x="1377" y="522"/>
                </a:cubicBezTo>
                <a:cubicBezTo>
                  <a:pt x="1449" y="470"/>
                  <a:pt x="1571" y="420"/>
                  <a:pt x="1647" y="378"/>
                </a:cubicBezTo>
                <a:cubicBezTo>
                  <a:pt x="1723" y="336"/>
                  <a:pt x="1773" y="304"/>
                  <a:pt x="1836" y="270"/>
                </a:cubicBezTo>
                <a:cubicBezTo>
                  <a:pt x="1899" y="236"/>
                  <a:pt x="1953" y="186"/>
                  <a:pt x="2025" y="171"/>
                </a:cubicBezTo>
                <a:cubicBezTo>
                  <a:pt x="2097" y="156"/>
                  <a:pt x="2169" y="197"/>
                  <a:pt x="2268" y="180"/>
                </a:cubicBezTo>
                <a:cubicBezTo>
                  <a:pt x="2367" y="163"/>
                  <a:pt x="2510" y="84"/>
                  <a:pt x="2619" y="72"/>
                </a:cubicBezTo>
                <a:cubicBezTo>
                  <a:pt x="2728" y="60"/>
                  <a:pt x="2841" y="120"/>
                  <a:pt x="2925" y="108"/>
                </a:cubicBezTo>
                <a:cubicBezTo>
                  <a:pt x="3009" y="96"/>
                  <a:pt x="3066" y="48"/>
                  <a:pt x="3123" y="0"/>
                </a:cubicBezTo>
              </a:path>
            </a:pathLst>
          </a:custGeom>
          <a:noFill/>
          <a:ln w="9525">
            <a:solidFill>
              <a:schemeClr val="bg2"/>
            </a:solidFill>
            <a:round/>
            <a:headEnd/>
            <a:tailEnd/>
          </a:ln>
        </p:spPr>
        <p:txBody>
          <a:bodyPr/>
          <a:lstStyle/>
          <a:p>
            <a:endParaRPr lang="en-US"/>
          </a:p>
        </p:txBody>
      </p:sp>
      <p:sp>
        <p:nvSpPr>
          <p:cNvPr id="13" name="Freeform 25"/>
          <p:cNvSpPr>
            <a:spLocks/>
          </p:cNvSpPr>
          <p:nvPr/>
        </p:nvSpPr>
        <p:spPr bwMode="auto">
          <a:xfrm>
            <a:off x="7620000" y="968263"/>
            <a:ext cx="1282700" cy="2438400"/>
          </a:xfrm>
          <a:custGeom>
            <a:avLst/>
            <a:gdLst>
              <a:gd name="T0" fmla="*/ 2147483647 w 808"/>
              <a:gd name="T1" fmla="*/ 2147483647 h 1536"/>
              <a:gd name="T2" fmla="*/ 2147483647 w 808"/>
              <a:gd name="T3" fmla="*/ 2147483647 h 1536"/>
              <a:gd name="T4" fmla="*/ 2147483647 w 808"/>
              <a:gd name="T5" fmla="*/ 2147483647 h 1536"/>
              <a:gd name="T6" fmla="*/ 2147483647 w 808"/>
              <a:gd name="T7" fmla="*/ 2147483647 h 1536"/>
              <a:gd name="T8" fmla="*/ 2147483647 w 808"/>
              <a:gd name="T9" fmla="*/ 2147483647 h 1536"/>
              <a:gd name="T10" fmla="*/ 2147483647 w 808"/>
              <a:gd name="T11" fmla="*/ 2147483647 h 1536"/>
              <a:gd name="T12" fmla="*/ 2147483647 w 808"/>
              <a:gd name="T13" fmla="*/ 2147483647 h 1536"/>
              <a:gd name="T14" fmla="*/ 2147483647 w 808"/>
              <a:gd name="T15" fmla="*/ 0 h 1536"/>
              <a:gd name="T16" fmla="*/ 2147483647 w 808"/>
              <a:gd name="T17" fmla="*/ 2147483647 h 1536"/>
              <a:gd name="T18" fmla="*/ 2147483647 w 808"/>
              <a:gd name="T19" fmla="*/ 2147483647 h 1536"/>
              <a:gd name="T20" fmla="*/ 2147483647 w 808"/>
              <a:gd name="T21" fmla="*/ 2147483647 h 1536"/>
              <a:gd name="T22" fmla="*/ 2147483647 w 808"/>
              <a:gd name="T23" fmla="*/ 2147483647 h 1536"/>
              <a:gd name="T24" fmla="*/ 0 w 808"/>
              <a:gd name="T25" fmla="*/ 2147483647 h 1536"/>
              <a:gd name="T26" fmla="*/ 2147483647 w 808"/>
              <a:gd name="T27" fmla="*/ 2147483647 h 1536"/>
              <a:gd name="T28" fmla="*/ 2147483647 w 808"/>
              <a:gd name="T29" fmla="*/ 2147483647 h 1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8"/>
              <a:gd name="T46" fmla="*/ 0 h 1536"/>
              <a:gd name="T47" fmla="*/ 808 w 808"/>
              <a:gd name="T48" fmla="*/ 1536 h 1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8" h="1536">
                <a:moveTo>
                  <a:pt x="144" y="1432"/>
                </a:moveTo>
                <a:lnTo>
                  <a:pt x="160" y="1536"/>
                </a:lnTo>
                <a:lnTo>
                  <a:pt x="336" y="1400"/>
                </a:lnTo>
                <a:lnTo>
                  <a:pt x="560" y="1416"/>
                </a:lnTo>
                <a:lnTo>
                  <a:pt x="808" y="1208"/>
                </a:lnTo>
                <a:lnTo>
                  <a:pt x="728" y="608"/>
                </a:lnTo>
                <a:lnTo>
                  <a:pt x="528" y="176"/>
                </a:lnTo>
                <a:lnTo>
                  <a:pt x="344" y="0"/>
                </a:lnTo>
                <a:lnTo>
                  <a:pt x="248" y="160"/>
                </a:lnTo>
                <a:lnTo>
                  <a:pt x="176" y="456"/>
                </a:lnTo>
                <a:lnTo>
                  <a:pt x="200" y="744"/>
                </a:lnTo>
                <a:lnTo>
                  <a:pt x="144" y="936"/>
                </a:lnTo>
                <a:lnTo>
                  <a:pt x="0" y="1048"/>
                </a:lnTo>
                <a:lnTo>
                  <a:pt x="80" y="1264"/>
                </a:lnTo>
                <a:lnTo>
                  <a:pt x="144" y="1432"/>
                </a:lnTo>
                <a:close/>
              </a:path>
            </a:pathLst>
          </a:custGeom>
          <a:solidFill>
            <a:srgbClr val="FFCCCC"/>
          </a:solidFill>
          <a:ln w="9525">
            <a:solidFill>
              <a:srgbClr val="FFCCCC"/>
            </a:solidFill>
            <a:round/>
            <a:headEnd/>
            <a:tailEnd/>
          </a:ln>
        </p:spPr>
        <p:txBody>
          <a:bodyPr/>
          <a:lstStyle/>
          <a:p>
            <a:endParaRPr lang="en-US"/>
          </a:p>
        </p:txBody>
      </p:sp>
      <p:sp>
        <p:nvSpPr>
          <p:cNvPr id="14" name="Freeform 26"/>
          <p:cNvSpPr>
            <a:spLocks/>
          </p:cNvSpPr>
          <p:nvPr/>
        </p:nvSpPr>
        <p:spPr bwMode="auto">
          <a:xfrm>
            <a:off x="8305800" y="4422663"/>
            <a:ext cx="2133600" cy="1612900"/>
          </a:xfrm>
          <a:custGeom>
            <a:avLst/>
            <a:gdLst>
              <a:gd name="T0" fmla="*/ 2147483647 w 1344"/>
              <a:gd name="T1" fmla="*/ 2147483647 h 1016"/>
              <a:gd name="T2" fmla="*/ 2147483647 w 1344"/>
              <a:gd name="T3" fmla="*/ 2147483647 h 1016"/>
              <a:gd name="T4" fmla="*/ 2147483647 w 1344"/>
              <a:gd name="T5" fmla="*/ 2147483647 h 1016"/>
              <a:gd name="T6" fmla="*/ 2147483647 w 1344"/>
              <a:gd name="T7" fmla="*/ 2147483647 h 1016"/>
              <a:gd name="T8" fmla="*/ 2147483647 w 1344"/>
              <a:gd name="T9" fmla="*/ 2147483647 h 1016"/>
              <a:gd name="T10" fmla="*/ 2147483647 w 1344"/>
              <a:gd name="T11" fmla="*/ 2147483647 h 1016"/>
              <a:gd name="T12" fmla="*/ 2147483647 w 1344"/>
              <a:gd name="T13" fmla="*/ 2147483647 h 1016"/>
              <a:gd name="T14" fmla="*/ 2147483647 w 1344"/>
              <a:gd name="T15" fmla="*/ 2147483647 h 1016"/>
              <a:gd name="T16" fmla="*/ 2147483647 w 1344"/>
              <a:gd name="T17" fmla="*/ 2147483647 h 1016"/>
              <a:gd name="T18" fmla="*/ 2147483647 w 1344"/>
              <a:gd name="T19" fmla="*/ 2147483647 h 1016"/>
              <a:gd name="T20" fmla="*/ 2147483647 w 1344"/>
              <a:gd name="T21" fmla="*/ 2147483647 h 1016"/>
              <a:gd name="T22" fmla="*/ 2147483647 w 1344"/>
              <a:gd name="T23" fmla="*/ 2147483647 h 1016"/>
              <a:gd name="T24" fmla="*/ 0 w 1344"/>
              <a:gd name="T25" fmla="*/ 0 h 1016"/>
              <a:gd name="T26" fmla="*/ 2147483647 w 1344"/>
              <a:gd name="T27" fmla="*/ 2147483647 h 1016"/>
              <a:gd name="T28" fmla="*/ 2147483647 w 1344"/>
              <a:gd name="T29" fmla="*/ 2147483647 h 10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4"/>
              <a:gd name="T46" fmla="*/ 0 h 1016"/>
              <a:gd name="T47" fmla="*/ 1344 w 1344"/>
              <a:gd name="T48" fmla="*/ 1016 h 10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4" h="1016">
                <a:moveTo>
                  <a:pt x="280" y="120"/>
                </a:moveTo>
                <a:lnTo>
                  <a:pt x="344" y="64"/>
                </a:lnTo>
                <a:lnTo>
                  <a:pt x="504" y="176"/>
                </a:lnTo>
                <a:lnTo>
                  <a:pt x="872" y="312"/>
                </a:lnTo>
                <a:lnTo>
                  <a:pt x="1216" y="560"/>
                </a:lnTo>
                <a:lnTo>
                  <a:pt x="1344" y="832"/>
                </a:lnTo>
                <a:lnTo>
                  <a:pt x="1200" y="1016"/>
                </a:lnTo>
                <a:lnTo>
                  <a:pt x="984" y="928"/>
                </a:lnTo>
                <a:lnTo>
                  <a:pt x="712" y="712"/>
                </a:lnTo>
                <a:lnTo>
                  <a:pt x="480" y="520"/>
                </a:lnTo>
                <a:lnTo>
                  <a:pt x="272" y="344"/>
                </a:lnTo>
                <a:lnTo>
                  <a:pt x="40" y="304"/>
                </a:lnTo>
                <a:lnTo>
                  <a:pt x="0" y="0"/>
                </a:lnTo>
                <a:lnTo>
                  <a:pt x="200" y="192"/>
                </a:lnTo>
                <a:lnTo>
                  <a:pt x="280" y="120"/>
                </a:lnTo>
                <a:close/>
              </a:path>
            </a:pathLst>
          </a:custGeom>
          <a:solidFill>
            <a:srgbClr val="FFCCCC"/>
          </a:solidFill>
          <a:ln w="9525">
            <a:solidFill>
              <a:srgbClr val="FFCCCC"/>
            </a:solidFill>
            <a:round/>
            <a:headEnd/>
            <a:tailEnd/>
          </a:ln>
        </p:spPr>
        <p:txBody>
          <a:bodyPr/>
          <a:lstStyle/>
          <a:p>
            <a:endParaRPr lang="en-US"/>
          </a:p>
        </p:txBody>
      </p:sp>
      <p:sp>
        <p:nvSpPr>
          <p:cNvPr id="15" name="Text Box 29"/>
          <p:cNvSpPr txBox="1">
            <a:spLocks noChangeArrowheads="1"/>
          </p:cNvSpPr>
          <p:nvPr/>
        </p:nvSpPr>
        <p:spPr bwMode="auto">
          <a:xfrm>
            <a:off x="1676400" y="1182576"/>
            <a:ext cx="1574800" cy="609398"/>
          </a:xfrm>
          <a:prstGeom prst="rect">
            <a:avLst/>
          </a:prstGeom>
          <a:solidFill>
            <a:srgbClr val="CCFFFF"/>
          </a:solidFill>
          <a:ln w="0" algn="ctr">
            <a:noFill/>
            <a:miter lim="800000"/>
            <a:headEnd/>
            <a:tailEnd/>
          </a:ln>
        </p:spPr>
        <p:txBody>
          <a:bodyPr wrap="square">
            <a:spAutoFit/>
          </a:bodyPr>
          <a:lstStyle/>
          <a:p>
            <a:pPr algn="ctr" eaLnBrk="0" hangingPunct="0">
              <a:lnSpc>
                <a:spcPct val="105000"/>
              </a:lnSpc>
              <a:spcBef>
                <a:spcPct val="50000"/>
              </a:spcBef>
            </a:pPr>
            <a:r>
              <a:rPr lang="en-US" sz="1600" dirty="0"/>
              <a:t>Impact site –local community</a:t>
            </a:r>
          </a:p>
        </p:txBody>
      </p:sp>
      <p:sp>
        <p:nvSpPr>
          <p:cNvPr id="16" name="Line 31"/>
          <p:cNvSpPr>
            <a:spLocks noChangeShapeType="1"/>
          </p:cNvSpPr>
          <p:nvPr/>
        </p:nvSpPr>
        <p:spPr bwMode="auto">
          <a:xfrm flipV="1">
            <a:off x="3124200" y="2952638"/>
            <a:ext cx="381000" cy="609600"/>
          </a:xfrm>
          <a:prstGeom prst="line">
            <a:avLst/>
          </a:prstGeom>
          <a:noFill/>
          <a:ln w="9525">
            <a:solidFill>
              <a:schemeClr val="tx1"/>
            </a:solidFill>
            <a:round/>
            <a:headEnd/>
            <a:tailEnd type="triangle" w="med" len="med"/>
          </a:ln>
        </p:spPr>
        <p:txBody>
          <a:bodyPr/>
          <a:lstStyle/>
          <a:p>
            <a:endParaRPr lang="en-GB"/>
          </a:p>
        </p:txBody>
      </p:sp>
      <p:sp>
        <p:nvSpPr>
          <p:cNvPr id="17" name="Text Box 17"/>
          <p:cNvSpPr txBox="1">
            <a:spLocks noChangeArrowheads="1"/>
          </p:cNvSpPr>
          <p:nvPr/>
        </p:nvSpPr>
        <p:spPr bwMode="auto">
          <a:xfrm>
            <a:off x="2743200" y="5475176"/>
            <a:ext cx="1282700" cy="590550"/>
          </a:xfrm>
          <a:prstGeom prst="rect">
            <a:avLst/>
          </a:prstGeom>
          <a:noFill/>
          <a:ln w="9525">
            <a:noFill/>
            <a:miter lim="800000"/>
            <a:headEnd/>
            <a:tailEnd/>
          </a:ln>
        </p:spPr>
        <p:txBody>
          <a:bodyPr/>
          <a:lstStyle/>
          <a:p>
            <a:pPr algn="ctr" eaLnBrk="0" hangingPunct="0">
              <a:lnSpc>
                <a:spcPct val="105000"/>
              </a:lnSpc>
              <a:spcBef>
                <a:spcPct val="20000"/>
              </a:spcBef>
              <a:defRPr/>
            </a:pPr>
            <a:r>
              <a:rPr lang="en-US" sz="1600" dirty="0">
                <a:solidFill>
                  <a:schemeClr val="bg1"/>
                </a:solidFill>
              </a:rPr>
              <a:t>Mountain habitat 2</a:t>
            </a:r>
          </a:p>
        </p:txBody>
      </p:sp>
      <p:sp>
        <p:nvSpPr>
          <p:cNvPr id="18" name="Text Box 39"/>
          <p:cNvSpPr txBox="1">
            <a:spLocks noChangeArrowheads="1"/>
          </p:cNvSpPr>
          <p:nvPr/>
        </p:nvSpPr>
        <p:spPr bwMode="auto">
          <a:xfrm>
            <a:off x="9093200" y="1120663"/>
            <a:ext cx="1295400" cy="539750"/>
          </a:xfrm>
          <a:prstGeom prst="rect">
            <a:avLst/>
          </a:prstGeom>
          <a:noFill/>
          <a:ln w="0" algn="ctr">
            <a:noFill/>
            <a:miter lim="800000"/>
            <a:headEnd/>
            <a:tailEnd/>
          </a:ln>
        </p:spPr>
        <p:txBody>
          <a:bodyPr>
            <a:spAutoFit/>
          </a:bodyPr>
          <a:lstStyle/>
          <a:p>
            <a:pPr algn="ctr" eaLnBrk="0" hangingPunct="0">
              <a:lnSpc>
                <a:spcPct val="105000"/>
              </a:lnSpc>
              <a:spcBef>
                <a:spcPct val="50000"/>
              </a:spcBef>
              <a:defRPr/>
            </a:pPr>
            <a:r>
              <a:rPr lang="en-US" sz="1400" dirty="0">
                <a:solidFill>
                  <a:schemeClr val="tx1">
                    <a:lumMod val="65000"/>
                    <a:lumOff val="35000"/>
                  </a:schemeClr>
                </a:solidFill>
              </a:rPr>
              <a:t>Mountain habitat 1</a:t>
            </a:r>
          </a:p>
        </p:txBody>
      </p:sp>
      <p:sp>
        <p:nvSpPr>
          <p:cNvPr id="19" name="Freeform 10"/>
          <p:cNvSpPr>
            <a:spLocks/>
          </p:cNvSpPr>
          <p:nvPr/>
        </p:nvSpPr>
        <p:spPr bwMode="auto">
          <a:xfrm>
            <a:off x="8958264" y="4243276"/>
            <a:ext cx="1724025" cy="2019300"/>
          </a:xfrm>
          <a:custGeom>
            <a:avLst/>
            <a:gdLst>
              <a:gd name="T0" fmla="*/ 2147483647 w 1086"/>
              <a:gd name="T1" fmla="*/ 2147483647 h 1272"/>
              <a:gd name="T2" fmla="*/ 2147483647 w 1086"/>
              <a:gd name="T3" fmla="*/ 2147483647 h 1272"/>
              <a:gd name="T4" fmla="*/ 2147483647 w 1086"/>
              <a:gd name="T5" fmla="*/ 2147483647 h 1272"/>
              <a:gd name="T6" fmla="*/ 2147483647 w 1086"/>
              <a:gd name="T7" fmla="*/ 2147483647 h 1272"/>
              <a:gd name="T8" fmla="*/ 2147483647 w 1086"/>
              <a:gd name="T9" fmla="*/ 2147483647 h 1272"/>
              <a:gd name="T10" fmla="*/ 2147483647 w 1086"/>
              <a:gd name="T11" fmla="*/ 2147483647 h 1272"/>
              <a:gd name="T12" fmla="*/ 2147483647 w 1086"/>
              <a:gd name="T13" fmla="*/ 2147483647 h 1272"/>
              <a:gd name="T14" fmla="*/ 0 60000 65536"/>
              <a:gd name="T15" fmla="*/ 0 60000 65536"/>
              <a:gd name="T16" fmla="*/ 0 60000 65536"/>
              <a:gd name="T17" fmla="*/ 0 60000 65536"/>
              <a:gd name="T18" fmla="*/ 0 60000 65536"/>
              <a:gd name="T19" fmla="*/ 0 60000 65536"/>
              <a:gd name="T20" fmla="*/ 0 60000 65536"/>
              <a:gd name="T21" fmla="*/ 0 w 1086"/>
              <a:gd name="T22" fmla="*/ 0 h 1272"/>
              <a:gd name="T23" fmla="*/ 1086 w 1086"/>
              <a:gd name="T24" fmla="*/ 1272 h 1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6" h="1272">
                <a:moveTo>
                  <a:pt x="186" y="1272"/>
                </a:moveTo>
                <a:cubicBezTo>
                  <a:pt x="159" y="1161"/>
                  <a:pt x="133" y="1051"/>
                  <a:pt x="105" y="930"/>
                </a:cubicBezTo>
                <a:cubicBezTo>
                  <a:pt x="77" y="809"/>
                  <a:pt x="15" y="657"/>
                  <a:pt x="15" y="543"/>
                </a:cubicBezTo>
                <a:cubicBezTo>
                  <a:pt x="15" y="429"/>
                  <a:pt x="0" y="333"/>
                  <a:pt x="105" y="246"/>
                </a:cubicBezTo>
                <a:cubicBezTo>
                  <a:pt x="210" y="159"/>
                  <a:pt x="521" y="42"/>
                  <a:pt x="645" y="21"/>
                </a:cubicBezTo>
                <a:cubicBezTo>
                  <a:pt x="769" y="0"/>
                  <a:pt x="779" y="72"/>
                  <a:pt x="852" y="120"/>
                </a:cubicBezTo>
                <a:cubicBezTo>
                  <a:pt x="925" y="168"/>
                  <a:pt x="1037" y="270"/>
                  <a:pt x="1086" y="309"/>
                </a:cubicBezTo>
              </a:path>
            </a:pathLst>
          </a:custGeom>
          <a:noFill/>
          <a:ln w="9525">
            <a:solidFill>
              <a:schemeClr val="bg2"/>
            </a:solidFill>
            <a:round/>
            <a:headEnd/>
            <a:tailEnd/>
          </a:ln>
        </p:spPr>
        <p:txBody>
          <a:bodyPr/>
          <a:lstStyle/>
          <a:p>
            <a:endParaRPr lang="en-US"/>
          </a:p>
        </p:txBody>
      </p:sp>
      <p:sp>
        <p:nvSpPr>
          <p:cNvPr id="20" name="Text Box 33"/>
          <p:cNvSpPr txBox="1">
            <a:spLocks noChangeArrowheads="1"/>
          </p:cNvSpPr>
          <p:nvPr/>
        </p:nvSpPr>
        <p:spPr bwMode="auto">
          <a:xfrm>
            <a:off x="9093200" y="5081476"/>
            <a:ext cx="1143000" cy="476250"/>
          </a:xfrm>
          <a:prstGeom prst="rect">
            <a:avLst/>
          </a:prstGeom>
          <a:noFill/>
          <a:ln w="0" algn="ctr">
            <a:noFill/>
            <a:miter lim="800000"/>
            <a:headEnd/>
            <a:tailEnd/>
          </a:ln>
        </p:spPr>
        <p:txBody>
          <a:bodyPr>
            <a:spAutoFit/>
          </a:bodyPr>
          <a:lstStyle/>
          <a:p>
            <a:pPr algn="ctr" eaLnBrk="0" hangingPunct="0">
              <a:lnSpc>
                <a:spcPct val="105000"/>
              </a:lnSpc>
              <a:spcBef>
                <a:spcPct val="50000"/>
              </a:spcBef>
            </a:pPr>
            <a:r>
              <a:rPr lang="en-US" sz="1200"/>
              <a:t>Protected area 2</a:t>
            </a:r>
          </a:p>
        </p:txBody>
      </p:sp>
      <p:sp>
        <p:nvSpPr>
          <p:cNvPr id="21" name="Text Box 33"/>
          <p:cNvSpPr txBox="1">
            <a:spLocks noChangeArrowheads="1"/>
          </p:cNvSpPr>
          <p:nvPr/>
        </p:nvSpPr>
        <p:spPr bwMode="auto">
          <a:xfrm>
            <a:off x="7810500" y="2122376"/>
            <a:ext cx="1143000" cy="476250"/>
          </a:xfrm>
          <a:prstGeom prst="rect">
            <a:avLst/>
          </a:prstGeom>
          <a:noFill/>
          <a:ln w="0" algn="ctr">
            <a:noFill/>
            <a:miter lim="800000"/>
            <a:headEnd/>
            <a:tailEnd/>
          </a:ln>
        </p:spPr>
        <p:txBody>
          <a:bodyPr>
            <a:spAutoFit/>
          </a:bodyPr>
          <a:lstStyle/>
          <a:p>
            <a:pPr algn="ctr" eaLnBrk="0" hangingPunct="0">
              <a:lnSpc>
                <a:spcPct val="105000"/>
              </a:lnSpc>
              <a:spcBef>
                <a:spcPct val="50000"/>
              </a:spcBef>
            </a:pPr>
            <a:r>
              <a:rPr lang="en-US" sz="1200"/>
              <a:t>Protected area 1</a:t>
            </a:r>
          </a:p>
        </p:txBody>
      </p:sp>
      <p:sp>
        <p:nvSpPr>
          <p:cNvPr id="22" name="Freeform 11"/>
          <p:cNvSpPr>
            <a:spLocks/>
          </p:cNvSpPr>
          <p:nvPr/>
        </p:nvSpPr>
        <p:spPr bwMode="auto">
          <a:xfrm>
            <a:off x="3952876" y="2576402"/>
            <a:ext cx="6715125" cy="3686175"/>
          </a:xfrm>
          <a:custGeom>
            <a:avLst/>
            <a:gdLst>
              <a:gd name="T0" fmla="*/ 2147483647 w 4230"/>
              <a:gd name="T1" fmla="*/ 2147483647 h 2322"/>
              <a:gd name="T2" fmla="*/ 2147483647 w 4230"/>
              <a:gd name="T3" fmla="*/ 2147483647 h 2322"/>
              <a:gd name="T4" fmla="*/ 2147483647 w 4230"/>
              <a:gd name="T5" fmla="*/ 2147483647 h 2322"/>
              <a:gd name="T6" fmla="*/ 2147483647 w 4230"/>
              <a:gd name="T7" fmla="*/ 2147483647 h 2322"/>
              <a:gd name="T8" fmla="*/ 2147483647 w 4230"/>
              <a:gd name="T9" fmla="*/ 2147483647 h 2322"/>
              <a:gd name="T10" fmla="*/ 2147483647 w 4230"/>
              <a:gd name="T11" fmla="*/ 2147483647 h 2322"/>
              <a:gd name="T12" fmla="*/ 2147483647 w 4230"/>
              <a:gd name="T13" fmla="*/ 2147483647 h 2322"/>
              <a:gd name="T14" fmla="*/ 2147483647 w 4230"/>
              <a:gd name="T15" fmla="*/ 2147483647 h 2322"/>
              <a:gd name="T16" fmla="*/ 2147483647 w 4230"/>
              <a:gd name="T17" fmla="*/ 2147483647 h 2322"/>
              <a:gd name="T18" fmla="*/ 2147483647 w 4230"/>
              <a:gd name="T19" fmla="*/ 2147483647 h 2322"/>
              <a:gd name="T20" fmla="*/ 2147483647 w 4230"/>
              <a:gd name="T21" fmla="*/ 2147483647 h 2322"/>
              <a:gd name="T22" fmla="*/ 2147483647 w 4230"/>
              <a:gd name="T23" fmla="*/ 2147483647 h 2322"/>
              <a:gd name="T24" fmla="*/ 2147483647 w 4230"/>
              <a:gd name="T25" fmla="*/ 2147483647 h 2322"/>
              <a:gd name="T26" fmla="*/ 2147483647 w 4230"/>
              <a:gd name="T27" fmla="*/ 2147483647 h 2322"/>
              <a:gd name="T28" fmla="*/ 2147483647 w 4230"/>
              <a:gd name="T29" fmla="*/ 2147483647 h 2322"/>
              <a:gd name="T30" fmla="*/ 2147483647 w 4230"/>
              <a:gd name="T31" fmla="*/ 2147483647 h 2322"/>
              <a:gd name="T32" fmla="*/ 0 w 4230"/>
              <a:gd name="T33" fmla="*/ 2147483647 h 2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30"/>
              <a:gd name="T52" fmla="*/ 0 h 2322"/>
              <a:gd name="T53" fmla="*/ 4230 w 4230"/>
              <a:gd name="T54" fmla="*/ 2322 h 2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30" h="2322">
                <a:moveTo>
                  <a:pt x="4230" y="450"/>
                </a:moveTo>
                <a:cubicBezTo>
                  <a:pt x="4159" y="397"/>
                  <a:pt x="4089" y="344"/>
                  <a:pt x="3996" y="297"/>
                </a:cubicBezTo>
                <a:cubicBezTo>
                  <a:pt x="3903" y="250"/>
                  <a:pt x="3774" y="186"/>
                  <a:pt x="3672" y="171"/>
                </a:cubicBezTo>
                <a:cubicBezTo>
                  <a:pt x="3570" y="156"/>
                  <a:pt x="3460" y="200"/>
                  <a:pt x="3384" y="207"/>
                </a:cubicBezTo>
                <a:cubicBezTo>
                  <a:pt x="3308" y="214"/>
                  <a:pt x="3296" y="249"/>
                  <a:pt x="3213" y="216"/>
                </a:cubicBezTo>
                <a:cubicBezTo>
                  <a:pt x="3130" y="183"/>
                  <a:pt x="3031" y="0"/>
                  <a:pt x="2889" y="9"/>
                </a:cubicBezTo>
                <a:cubicBezTo>
                  <a:pt x="2747" y="18"/>
                  <a:pt x="2488" y="212"/>
                  <a:pt x="2358" y="270"/>
                </a:cubicBezTo>
                <a:cubicBezTo>
                  <a:pt x="2228" y="328"/>
                  <a:pt x="2211" y="366"/>
                  <a:pt x="2106" y="360"/>
                </a:cubicBezTo>
                <a:cubicBezTo>
                  <a:pt x="2001" y="354"/>
                  <a:pt x="1882" y="237"/>
                  <a:pt x="1728" y="234"/>
                </a:cubicBezTo>
                <a:cubicBezTo>
                  <a:pt x="1574" y="231"/>
                  <a:pt x="1316" y="285"/>
                  <a:pt x="1179" y="342"/>
                </a:cubicBezTo>
                <a:cubicBezTo>
                  <a:pt x="1042" y="399"/>
                  <a:pt x="1005" y="503"/>
                  <a:pt x="909" y="576"/>
                </a:cubicBezTo>
                <a:cubicBezTo>
                  <a:pt x="813" y="649"/>
                  <a:pt x="666" y="671"/>
                  <a:pt x="603" y="783"/>
                </a:cubicBezTo>
                <a:cubicBezTo>
                  <a:pt x="540" y="895"/>
                  <a:pt x="553" y="1134"/>
                  <a:pt x="531" y="1251"/>
                </a:cubicBezTo>
                <a:cubicBezTo>
                  <a:pt x="509" y="1368"/>
                  <a:pt x="507" y="1385"/>
                  <a:pt x="468" y="1485"/>
                </a:cubicBezTo>
                <a:cubicBezTo>
                  <a:pt x="429" y="1585"/>
                  <a:pt x="332" y="1757"/>
                  <a:pt x="297" y="1854"/>
                </a:cubicBezTo>
                <a:cubicBezTo>
                  <a:pt x="262" y="1951"/>
                  <a:pt x="310" y="1992"/>
                  <a:pt x="261" y="2070"/>
                </a:cubicBezTo>
                <a:cubicBezTo>
                  <a:pt x="212" y="2148"/>
                  <a:pt x="106" y="2235"/>
                  <a:pt x="0" y="2322"/>
                </a:cubicBezTo>
              </a:path>
            </a:pathLst>
          </a:custGeom>
          <a:noFill/>
          <a:ln w="9525">
            <a:solidFill>
              <a:schemeClr val="accent2"/>
            </a:solidFill>
            <a:prstDash val="dash"/>
            <a:round/>
            <a:headEnd/>
            <a:tailEnd/>
          </a:ln>
        </p:spPr>
        <p:txBody>
          <a:bodyPr/>
          <a:lstStyle/>
          <a:p>
            <a:endParaRPr lang="en-US"/>
          </a:p>
        </p:txBody>
      </p:sp>
      <p:sp>
        <p:nvSpPr>
          <p:cNvPr id="23" name="Text Box 9"/>
          <p:cNvSpPr txBox="1">
            <a:spLocks noChangeArrowheads="1"/>
          </p:cNvSpPr>
          <p:nvPr/>
        </p:nvSpPr>
        <p:spPr bwMode="auto">
          <a:xfrm>
            <a:off x="9353550" y="1987439"/>
            <a:ext cx="1092200" cy="454025"/>
          </a:xfrm>
          <a:prstGeom prst="rect">
            <a:avLst/>
          </a:prstGeom>
          <a:noFill/>
          <a:ln w="9525">
            <a:noFill/>
            <a:miter lim="800000"/>
            <a:headEnd/>
            <a:tailEnd/>
          </a:ln>
        </p:spPr>
        <p:txBody>
          <a:bodyPr/>
          <a:lstStyle/>
          <a:p>
            <a:pPr algn="ctr" eaLnBrk="0" hangingPunct="0">
              <a:lnSpc>
                <a:spcPct val="105000"/>
              </a:lnSpc>
              <a:spcBef>
                <a:spcPct val="20000"/>
              </a:spcBef>
              <a:defRPr/>
            </a:pPr>
            <a:r>
              <a:rPr lang="en-US" sz="1400" dirty="0">
                <a:solidFill>
                  <a:schemeClr val="tx1">
                    <a:lumMod val="65000"/>
                    <a:lumOff val="35000"/>
                  </a:schemeClr>
                </a:solidFill>
              </a:rPr>
              <a:t>Ridge line</a:t>
            </a:r>
          </a:p>
        </p:txBody>
      </p:sp>
      <p:sp>
        <p:nvSpPr>
          <p:cNvPr id="24" name="Line 41"/>
          <p:cNvSpPr>
            <a:spLocks noChangeShapeType="1"/>
          </p:cNvSpPr>
          <p:nvPr/>
        </p:nvSpPr>
        <p:spPr bwMode="auto">
          <a:xfrm>
            <a:off x="9906000" y="2289063"/>
            <a:ext cx="0" cy="571500"/>
          </a:xfrm>
          <a:prstGeom prst="line">
            <a:avLst/>
          </a:prstGeom>
          <a:noFill/>
          <a:ln w="9525">
            <a:solidFill>
              <a:schemeClr val="tx1"/>
            </a:solidFill>
            <a:round/>
            <a:headEnd/>
            <a:tailEnd type="triangle" w="med" len="med"/>
          </a:ln>
        </p:spPr>
        <p:txBody>
          <a:bodyPr/>
          <a:lstStyle/>
          <a:p>
            <a:endParaRPr lang="en-GB"/>
          </a:p>
        </p:txBody>
      </p:sp>
      <p:sp>
        <p:nvSpPr>
          <p:cNvPr id="25" name="Text Box 26"/>
          <p:cNvSpPr txBox="1">
            <a:spLocks noChangeArrowheads="1"/>
          </p:cNvSpPr>
          <p:nvPr/>
        </p:nvSpPr>
        <p:spPr bwMode="auto">
          <a:xfrm>
            <a:off x="4114800" y="3409838"/>
            <a:ext cx="2590800" cy="914400"/>
          </a:xfrm>
          <a:prstGeom prst="rect">
            <a:avLst/>
          </a:prstGeom>
          <a:solidFill>
            <a:srgbClr val="000000"/>
          </a:solidFill>
          <a:ln w="9525">
            <a:noFill/>
            <a:miter lim="800000"/>
            <a:headEnd/>
            <a:tailEnd/>
          </a:ln>
        </p:spPr>
        <p:txBody>
          <a:bodyPr/>
          <a:lstStyle/>
          <a:p>
            <a:pPr algn="ctr" eaLnBrk="0" hangingPunct="0">
              <a:lnSpc>
                <a:spcPct val="105000"/>
              </a:lnSpc>
            </a:pPr>
            <a:r>
              <a:rPr lang="en-US" sz="1600" dirty="0">
                <a:solidFill>
                  <a:srgbClr val="FFFFFF"/>
                </a:solidFill>
              </a:rPr>
              <a:t>Proposed compensation site, close to impact; </a:t>
            </a:r>
          </a:p>
          <a:p>
            <a:pPr algn="ctr" eaLnBrk="0" hangingPunct="0">
              <a:lnSpc>
                <a:spcPct val="105000"/>
              </a:lnSpc>
            </a:pPr>
            <a:r>
              <a:rPr lang="en-US" sz="1600" dirty="0">
                <a:solidFill>
                  <a:srgbClr val="FFFFFF"/>
                </a:solidFill>
              </a:rPr>
              <a:t>both habitats</a:t>
            </a:r>
          </a:p>
        </p:txBody>
      </p:sp>
      <p:sp>
        <p:nvSpPr>
          <p:cNvPr id="26" name="Line 43"/>
          <p:cNvSpPr>
            <a:spLocks noChangeShapeType="1"/>
          </p:cNvSpPr>
          <p:nvPr/>
        </p:nvSpPr>
        <p:spPr bwMode="auto">
          <a:xfrm flipH="1" flipV="1">
            <a:off x="5095876" y="2838338"/>
            <a:ext cx="327025" cy="584200"/>
          </a:xfrm>
          <a:prstGeom prst="line">
            <a:avLst/>
          </a:prstGeom>
          <a:noFill/>
          <a:ln w="9525">
            <a:solidFill>
              <a:schemeClr val="tx1"/>
            </a:solidFill>
            <a:round/>
            <a:headEnd/>
            <a:tailEnd type="triangle" w="med" len="med"/>
          </a:ln>
        </p:spPr>
        <p:txBody>
          <a:bodyPr/>
          <a:lstStyle/>
          <a:p>
            <a:endParaRPr lang="en-GB"/>
          </a:p>
        </p:txBody>
      </p:sp>
      <p:sp>
        <p:nvSpPr>
          <p:cNvPr id="27" name="Text Box 17"/>
          <p:cNvSpPr txBox="1">
            <a:spLocks noChangeArrowheads="1"/>
          </p:cNvSpPr>
          <p:nvPr/>
        </p:nvSpPr>
        <p:spPr bwMode="auto">
          <a:xfrm>
            <a:off x="6796088" y="5484701"/>
            <a:ext cx="1598612" cy="590550"/>
          </a:xfrm>
          <a:prstGeom prst="rect">
            <a:avLst/>
          </a:prstGeom>
          <a:noFill/>
          <a:ln w="9525">
            <a:noFill/>
            <a:miter lim="800000"/>
            <a:headEnd/>
            <a:tailEnd/>
          </a:ln>
        </p:spPr>
        <p:txBody>
          <a:bodyPr/>
          <a:lstStyle/>
          <a:p>
            <a:pPr algn="ctr" eaLnBrk="0" hangingPunct="0">
              <a:lnSpc>
                <a:spcPct val="105000"/>
              </a:lnSpc>
              <a:spcBef>
                <a:spcPct val="20000"/>
              </a:spcBef>
              <a:defRPr/>
            </a:pPr>
            <a:r>
              <a:rPr lang="en-US" sz="1400" dirty="0">
                <a:solidFill>
                  <a:schemeClr val="tx1">
                    <a:lumMod val="65000"/>
                    <a:lumOff val="35000"/>
                  </a:schemeClr>
                </a:solidFill>
              </a:rPr>
              <a:t>Geo-political boundary</a:t>
            </a:r>
          </a:p>
        </p:txBody>
      </p:sp>
      <p:sp>
        <p:nvSpPr>
          <p:cNvPr id="28" name="Line 46"/>
          <p:cNvSpPr>
            <a:spLocks noChangeShapeType="1"/>
          </p:cNvSpPr>
          <p:nvPr/>
        </p:nvSpPr>
        <p:spPr bwMode="auto">
          <a:xfrm flipV="1">
            <a:off x="8153400" y="5057663"/>
            <a:ext cx="279400" cy="482600"/>
          </a:xfrm>
          <a:prstGeom prst="line">
            <a:avLst/>
          </a:prstGeom>
          <a:noFill/>
          <a:ln w="9525">
            <a:solidFill>
              <a:schemeClr val="tx1"/>
            </a:solidFill>
            <a:round/>
            <a:headEnd/>
            <a:tailEnd type="triangle" w="med" len="med"/>
          </a:ln>
        </p:spPr>
        <p:txBody>
          <a:bodyPr/>
          <a:lstStyle/>
          <a:p>
            <a:endParaRPr lang="en-GB"/>
          </a:p>
        </p:txBody>
      </p:sp>
      <p:sp>
        <p:nvSpPr>
          <p:cNvPr id="32" name="Rectangle 35"/>
          <p:cNvSpPr>
            <a:spLocks noChangeArrowheads="1"/>
          </p:cNvSpPr>
          <p:nvPr/>
        </p:nvSpPr>
        <p:spPr bwMode="auto">
          <a:xfrm>
            <a:off x="1049686" y="37306"/>
            <a:ext cx="9144000" cy="685800"/>
          </a:xfrm>
          <a:prstGeom prst="rect">
            <a:avLst/>
          </a:prstGeom>
          <a:noFill/>
          <a:ln w="9525">
            <a:noFill/>
            <a:miter lim="800000"/>
            <a:headEnd/>
            <a:tailEnd/>
          </a:ln>
        </p:spPr>
        <p:txBody>
          <a:bodyPr/>
          <a:lstStyle/>
          <a:p>
            <a:pPr marL="742950" lvl="1" indent="-285750" algn="ctr" eaLnBrk="0" hangingPunct="0">
              <a:spcBef>
                <a:spcPct val="20000"/>
              </a:spcBef>
            </a:pPr>
            <a:r>
              <a:rPr lang="en-US" sz="3200" dirty="0">
                <a:solidFill>
                  <a:schemeClr val="bg1"/>
                </a:solidFill>
              </a:rPr>
              <a:t>Single developer &amp; compensation</a:t>
            </a:r>
            <a:endParaRPr lang="en-US" sz="3200" dirty="0">
              <a:solidFill>
                <a:srgbClr val="FFFF00"/>
              </a:solidFill>
            </a:endParaRPr>
          </a:p>
        </p:txBody>
      </p:sp>
      <p:sp>
        <p:nvSpPr>
          <p:cNvPr id="34" name="Text Box 24"/>
          <p:cNvSpPr txBox="1">
            <a:spLocks noChangeArrowheads="1"/>
          </p:cNvSpPr>
          <p:nvPr/>
        </p:nvSpPr>
        <p:spPr bwMode="auto">
          <a:xfrm>
            <a:off x="1676401" y="3409839"/>
            <a:ext cx="1706563" cy="588963"/>
          </a:xfrm>
          <a:prstGeom prst="rect">
            <a:avLst/>
          </a:prstGeom>
          <a:solidFill>
            <a:srgbClr val="000000"/>
          </a:solidFill>
          <a:ln w="9525">
            <a:noFill/>
            <a:miter lim="800000"/>
            <a:headEnd/>
            <a:tailEnd/>
          </a:ln>
        </p:spPr>
        <p:txBody>
          <a:bodyPr/>
          <a:lstStyle/>
          <a:p>
            <a:pPr algn="ctr" eaLnBrk="0" hangingPunct="0">
              <a:lnSpc>
                <a:spcPct val="105000"/>
              </a:lnSpc>
              <a:spcBef>
                <a:spcPct val="20000"/>
              </a:spcBef>
            </a:pPr>
            <a:r>
              <a:rPr lang="en-US" sz="1600" dirty="0">
                <a:solidFill>
                  <a:srgbClr val="FFFFFF"/>
                </a:solidFill>
              </a:rPr>
              <a:t>Developer’s project site</a:t>
            </a:r>
            <a:endParaRPr lang="en-US" sz="1600" dirty="0"/>
          </a:p>
        </p:txBody>
      </p:sp>
      <p:sp>
        <p:nvSpPr>
          <p:cNvPr id="35" name="Text Box 17"/>
          <p:cNvSpPr txBox="1">
            <a:spLocks noChangeArrowheads="1"/>
          </p:cNvSpPr>
          <p:nvPr/>
        </p:nvSpPr>
        <p:spPr bwMode="auto">
          <a:xfrm>
            <a:off x="5105400" y="1047638"/>
            <a:ext cx="1600200" cy="590550"/>
          </a:xfrm>
          <a:prstGeom prst="rect">
            <a:avLst/>
          </a:prstGeom>
          <a:noFill/>
          <a:ln w="9525">
            <a:noFill/>
            <a:miter lim="800000"/>
            <a:headEnd/>
            <a:tailEnd/>
          </a:ln>
        </p:spPr>
        <p:txBody>
          <a:bodyPr/>
          <a:lstStyle/>
          <a:p>
            <a:pPr algn="ctr" eaLnBrk="0" hangingPunct="0">
              <a:lnSpc>
                <a:spcPct val="105000"/>
              </a:lnSpc>
              <a:spcBef>
                <a:spcPct val="20000"/>
              </a:spcBef>
              <a:defRPr/>
            </a:pPr>
            <a:r>
              <a:rPr lang="en-US" dirty="0">
                <a:solidFill>
                  <a:schemeClr val="bg2">
                    <a:lumMod val="25000"/>
                  </a:schemeClr>
                </a:solidFill>
              </a:rPr>
              <a:t>Plains habitat</a:t>
            </a:r>
          </a:p>
        </p:txBody>
      </p:sp>
      <p:pic>
        <p:nvPicPr>
          <p:cNvPr id="36" name="Picture 48" descr="MCj03321450000[1]"/>
          <p:cNvPicPr>
            <a:picLocks noChangeAspect="1" noChangeArrowheads="1"/>
          </p:cNvPicPr>
          <p:nvPr/>
        </p:nvPicPr>
        <p:blipFill>
          <a:blip r:embed="rId3" cstate="print"/>
          <a:srcRect/>
          <a:stretch>
            <a:fillRect/>
          </a:stretch>
        </p:blipFill>
        <p:spPr bwMode="auto">
          <a:xfrm>
            <a:off x="3487738" y="1101961"/>
            <a:ext cx="931862" cy="637828"/>
          </a:xfrm>
          <a:prstGeom prst="rect">
            <a:avLst/>
          </a:prstGeom>
          <a:noFill/>
          <a:ln w="9525">
            <a:noFill/>
            <a:miter lim="800000"/>
            <a:headEnd/>
            <a:tailEnd/>
          </a:ln>
        </p:spPr>
      </p:pic>
      <p:pic>
        <p:nvPicPr>
          <p:cNvPr id="37" name="Picture 49" descr="MCj03321450000[1]"/>
          <p:cNvPicPr>
            <a:picLocks noChangeAspect="1" noChangeArrowheads="1"/>
          </p:cNvPicPr>
          <p:nvPr/>
        </p:nvPicPr>
        <p:blipFill>
          <a:blip r:embed="rId3" cstate="print"/>
          <a:srcRect/>
          <a:stretch>
            <a:fillRect/>
          </a:stretch>
        </p:blipFill>
        <p:spPr bwMode="auto">
          <a:xfrm>
            <a:off x="9129713" y="4182952"/>
            <a:ext cx="654050" cy="447675"/>
          </a:xfrm>
          <a:prstGeom prst="rect">
            <a:avLst/>
          </a:prstGeom>
          <a:noFill/>
          <a:ln w="9525">
            <a:noFill/>
            <a:miter lim="800000"/>
            <a:headEnd/>
            <a:tailEnd/>
          </a:ln>
        </p:spPr>
      </p:pic>
      <p:sp>
        <p:nvSpPr>
          <p:cNvPr id="38" name="Line 29"/>
          <p:cNvSpPr>
            <a:spLocks noChangeShapeType="1"/>
          </p:cNvSpPr>
          <p:nvPr/>
        </p:nvSpPr>
        <p:spPr bwMode="auto">
          <a:xfrm>
            <a:off x="3225800" y="1527063"/>
            <a:ext cx="596900" cy="0"/>
          </a:xfrm>
          <a:prstGeom prst="line">
            <a:avLst/>
          </a:prstGeom>
          <a:noFill/>
          <a:ln w="9525">
            <a:solidFill>
              <a:schemeClr val="tx1"/>
            </a:solidFill>
            <a:round/>
            <a:headEnd/>
            <a:tailEnd type="triangle" w="med" len="med"/>
          </a:ln>
        </p:spPr>
        <p:txBody>
          <a:bodyPr/>
          <a:lstStyle/>
          <a:p>
            <a:endParaRPr lang="en-GB"/>
          </a:p>
        </p:txBody>
      </p:sp>
      <p:sp>
        <p:nvSpPr>
          <p:cNvPr id="39" name="Puzzle2" descr="10%"/>
          <p:cNvSpPr>
            <a:spLocks noEditPoints="1" noChangeArrowheads="1"/>
          </p:cNvSpPr>
          <p:nvPr/>
        </p:nvSpPr>
        <p:spPr bwMode="auto">
          <a:xfrm>
            <a:off x="4347031" y="1787870"/>
            <a:ext cx="1582737" cy="990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bg1">
              <a:lumMod val="50000"/>
            </a:schemeClr>
          </a:solidFill>
          <a:ln w="28575">
            <a:solidFill>
              <a:srgbClr val="000000"/>
            </a:solidFill>
            <a:miter lim="800000"/>
            <a:headEnd/>
            <a:tailEnd/>
          </a:ln>
        </p:spPr>
        <p:txBody>
          <a:bodyPr/>
          <a:lstStyle/>
          <a:p>
            <a:endParaRPr lang="en-GB"/>
          </a:p>
        </p:txBody>
      </p:sp>
      <p:sp>
        <p:nvSpPr>
          <p:cNvPr id="40" name="Rectangle 49"/>
          <p:cNvSpPr>
            <a:spLocks noChangeArrowheads="1"/>
          </p:cNvSpPr>
          <p:nvPr/>
        </p:nvSpPr>
        <p:spPr bwMode="auto">
          <a:xfrm rot="5400000">
            <a:off x="3390900" y="2381138"/>
            <a:ext cx="609600" cy="838200"/>
          </a:xfrm>
          <a:prstGeom prst="rect">
            <a:avLst/>
          </a:prstGeom>
          <a:solidFill>
            <a:srgbClr val="262699"/>
          </a:solidFill>
          <a:ln w="0" algn="ctr">
            <a:solidFill>
              <a:srgbClr val="000000"/>
            </a:solidFill>
            <a:round/>
            <a:headEnd/>
            <a:tailEnd/>
          </a:ln>
        </p:spPr>
        <p:txBody>
          <a:bodyPr rot="10800000" vert="eaVert" wrap="none" anchor="ctr"/>
          <a:lstStyle/>
          <a:p>
            <a:pPr algn="ctr" eaLnBrk="0" hangingPunct="0">
              <a:lnSpc>
                <a:spcPct val="105000"/>
              </a:lnSpc>
              <a:spcBef>
                <a:spcPct val="20000"/>
              </a:spcBef>
            </a:pPr>
            <a:endParaRPr lang="en-GB">
              <a:solidFill>
                <a:srgbClr val="CC3399"/>
              </a:solidFill>
            </a:endParaRPr>
          </a:p>
        </p:txBody>
      </p:sp>
      <p:sp>
        <p:nvSpPr>
          <p:cNvPr id="30" name="TextBox 50"/>
          <p:cNvSpPr txBox="1">
            <a:spLocks noChangeArrowheads="1"/>
          </p:cNvSpPr>
          <p:nvPr/>
        </p:nvSpPr>
        <p:spPr bwMode="auto">
          <a:xfrm>
            <a:off x="3276600" y="2495439"/>
            <a:ext cx="838200" cy="584775"/>
          </a:xfrm>
          <a:prstGeom prst="rect">
            <a:avLst/>
          </a:prstGeom>
          <a:noFill/>
          <a:ln w="9525">
            <a:noFill/>
            <a:miter lim="800000"/>
            <a:headEnd/>
            <a:tailEnd/>
          </a:ln>
        </p:spPr>
        <p:txBody>
          <a:bodyPr wrap="square">
            <a:spAutoFit/>
          </a:bodyPr>
          <a:lstStyle/>
          <a:p>
            <a:pPr algn="ctr"/>
            <a:r>
              <a:rPr lang="en-GB" sz="1600" dirty="0">
                <a:solidFill>
                  <a:schemeClr val="bg1"/>
                </a:solidFill>
              </a:rPr>
              <a:t>Project 1</a:t>
            </a:r>
          </a:p>
        </p:txBody>
      </p:sp>
    </p:spTree>
    <p:extLst>
      <p:ext uri="{BB962C8B-B14F-4D97-AF65-F5344CB8AC3E}">
        <p14:creationId xmlns:p14="http://schemas.microsoft.com/office/powerpoint/2010/main" val="4174667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7"/>
          <p:cNvSpPr>
            <a:spLocks/>
          </p:cNvSpPr>
          <p:nvPr/>
        </p:nvSpPr>
        <p:spPr bwMode="auto">
          <a:xfrm>
            <a:off x="8124825" y="4359794"/>
            <a:ext cx="1682750" cy="1720850"/>
          </a:xfrm>
          <a:custGeom>
            <a:avLst/>
            <a:gdLst>
              <a:gd name="T0" fmla="*/ 2147483647 w 1060"/>
              <a:gd name="T1" fmla="*/ 2147483647 h 1084"/>
              <a:gd name="T2" fmla="*/ 2147483647 w 1060"/>
              <a:gd name="T3" fmla="*/ 2147483647 h 1084"/>
              <a:gd name="T4" fmla="*/ 2147483647 w 1060"/>
              <a:gd name="T5" fmla="*/ 2147483647 h 1084"/>
              <a:gd name="T6" fmla="*/ 2147483647 w 1060"/>
              <a:gd name="T7" fmla="*/ 2147483647 h 1084"/>
              <a:gd name="T8" fmla="*/ 2147483647 w 1060"/>
              <a:gd name="T9" fmla="*/ 2147483647 h 1084"/>
              <a:gd name="T10" fmla="*/ 2147483647 w 1060"/>
              <a:gd name="T11" fmla="*/ 2147483647 h 1084"/>
              <a:gd name="T12" fmla="*/ 2147483647 w 1060"/>
              <a:gd name="T13" fmla="*/ 2147483647 h 1084"/>
              <a:gd name="T14" fmla="*/ 2147483647 w 1060"/>
              <a:gd name="T15" fmla="*/ 2147483647 h 1084"/>
              <a:gd name="T16" fmla="*/ 2147483647 w 1060"/>
              <a:gd name="T17" fmla="*/ 2147483647 h 1084"/>
              <a:gd name="T18" fmla="*/ 2147483647 w 1060"/>
              <a:gd name="T19" fmla="*/ 2147483647 h 1084"/>
              <a:gd name="T20" fmla="*/ 2147483647 w 1060"/>
              <a:gd name="T21" fmla="*/ 2147483647 h 1084"/>
              <a:gd name="T22" fmla="*/ 2147483647 w 1060"/>
              <a:gd name="T23" fmla="*/ 2147483647 h 1084"/>
              <a:gd name="T24" fmla="*/ 2147483647 w 1060"/>
              <a:gd name="T25" fmla="*/ 2147483647 h 1084"/>
              <a:gd name="T26" fmla="*/ 2147483647 w 1060"/>
              <a:gd name="T27" fmla="*/ 2147483647 h 1084"/>
              <a:gd name="T28" fmla="*/ 2147483647 w 1060"/>
              <a:gd name="T29" fmla="*/ 2147483647 h 1084"/>
              <a:gd name="T30" fmla="*/ 2147483647 w 1060"/>
              <a:gd name="T31" fmla="*/ 2147483647 h 1084"/>
              <a:gd name="T32" fmla="*/ 2147483647 w 1060"/>
              <a:gd name="T33" fmla="*/ 2147483647 h 1084"/>
              <a:gd name="T34" fmla="*/ 2147483647 w 1060"/>
              <a:gd name="T35" fmla="*/ 2147483647 h 1084"/>
              <a:gd name="T36" fmla="*/ 2147483647 w 1060"/>
              <a:gd name="T37" fmla="*/ 2147483647 h 1084"/>
              <a:gd name="T38" fmla="*/ 2147483647 w 1060"/>
              <a:gd name="T39" fmla="*/ 2147483647 h 1084"/>
              <a:gd name="T40" fmla="*/ 2147483647 w 1060"/>
              <a:gd name="T41" fmla="*/ 2147483647 h 1084"/>
              <a:gd name="T42" fmla="*/ 2147483647 w 1060"/>
              <a:gd name="T43" fmla="*/ 2147483647 h 1084"/>
              <a:gd name="T44" fmla="*/ 2147483647 w 1060"/>
              <a:gd name="T45" fmla="*/ 2147483647 h 1084"/>
              <a:gd name="T46" fmla="*/ 2147483647 w 1060"/>
              <a:gd name="T47" fmla="*/ 2147483647 h 1084"/>
              <a:gd name="T48" fmla="*/ 2147483647 w 1060"/>
              <a:gd name="T49" fmla="*/ 2147483647 h 1084"/>
              <a:gd name="T50" fmla="*/ 2147483647 w 1060"/>
              <a:gd name="T51" fmla="*/ 2147483647 h 1084"/>
              <a:gd name="T52" fmla="*/ 2147483647 w 1060"/>
              <a:gd name="T53" fmla="*/ 2147483647 h 1084"/>
              <a:gd name="T54" fmla="*/ 2147483647 w 1060"/>
              <a:gd name="T55" fmla="*/ 2147483647 h 1084"/>
              <a:gd name="T56" fmla="*/ 2147483647 w 1060"/>
              <a:gd name="T57" fmla="*/ 2147483647 h 1084"/>
              <a:gd name="T58" fmla="*/ 2147483647 w 1060"/>
              <a:gd name="T59" fmla="*/ 2147483647 h 10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60"/>
              <a:gd name="T91" fmla="*/ 0 h 1084"/>
              <a:gd name="T92" fmla="*/ 1060 w 1060"/>
              <a:gd name="T93" fmla="*/ 1084 h 10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60" h="1084">
                <a:moveTo>
                  <a:pt x="362" y="20"/>
                </a:moveTo>
                <a:cubicBezTo>
                  <a:pt x="366" y="61"/>
                  <a:pt x="381" y="159"/>
                  <a:pt x="362" y="196"/>
                </a:cubicBezTo>
                <a:cubicBezTo>
                  <a:pt x="355" y="210"/>
                  <a:pt x="265" y="219"/>
                  <a:pt x="258" y="220"/>
                </a:cubicBezTo>
                <a:cubicBezTo>
                  <a:pt x="173" y="234"/>
                  <a:pt x="84" y="241"/>
                  <a:pt x="2" y="268"/>
                </a:cubicBezTo>
                <a:cubicBezTo>
                  <a:pt x="5" y="295"/>
                  <a:pt x="0" y="323"/>
                  <a:pt x="10" y="348"/>
                </a:cubicBezTo>
                <a:cubicBezTo>
                  <a:pt x="15" y="359"/>
                  <a:pt x="31" y="360"/>
                  <a:pt x="42" y="364"/>
                </a:cubicBezTo>
                <a:cubicBezTo>
                  <a:pt x="68" y="374"/>
                  <a:pt x="96" y="379"/>
                  <a:pt x="122" y="388"/>
                </a:cubicBezTo>
                <a:cubicBezTo>
                  <a:pt x="139" y="394"/>
                  <a:pt x="153" y="406"/>
                  <a:pt x="170" y="412"/>
                </a:cubicBezTo>
                <a:cubicBezTo>
                  <a:pt x="200" y="457"/>
                  <a:pt x="206" y="482"/>
                  <a:pt x="226" y="532"/>
                </a:cubicBezTo>
                <a:cubicBezTo>
                  <a:pt x="239" y="637"/>
                  <a:pt x="254" y="798"/>
                  <a:pt x="362" y="852"/>
                </a:cubicBezTo>
                <a:cubicBezTo>
                  <a:pt x="419" y="881"/>
                  <a:pt x="490" y="865"/>
                  <a:pt x="554" y="868"/>
                </a:cubicBezTo>
                <a:cubicBezTo>
                  <a:pt x="594" y="881"/>
                  <a:pt x="646" y="880"/>
                  <a:pt x="682" y="900"/>
                </a:cubicBezTo>
                <a:cubicBezTo>
                  <a:pt x="721" y="922"/>
                  <a:pt x="765" y="947"/>
                  <a:pt x="802" y="972"/>
                </a:cubicBezTo>
                <a:cubicBezTo>
                  <a:pt x="827" y="989"/>
                  <a:pt x="849" y="1011"/>
                  <a:pt x="874" y="1028"/>
                </a:cubicBezTo>
                <a:cubicBezTo>
                  <a:pt x="882" y="1033"/>
                  <a:pt x="898" y="1044"/>
                  <a:pt x="898" y="1044"/>
                </a:cubicBezTo>
                <a:cubicBezTo>
                  <a:pt x="911" y="1083"/>
                  <a:pt x="924" y="1074"/>
                  <a:pt x="962" y="1084"/>
                </a:cubicBezTo>
                <a:cubicBezTo>
                  <a:pt x="1046" y="1075"/>
                  <a:pt x="1045" y="1081"/>
                  <a:pt x="1058" y="1004"/>
                </a:cubicBezTo>
                <a:cubicBezTo>
                  <a:pt x="1055" y="956"/>
                  <a:pt x="1060" y="907"/>
                  <a:pt x="1050" y="860"/>
                </a:cubicBezTo>
                <a:cubicBezTo>
                  <a:pt x="1043" y="828"/>
                  <a:pt x="1013" y="811"/>
                  <a:pt x="994" y="788"/>
                </a:cubicBezTo>
                <a:cubicBezTo>
                  <a:pt x="947" y="731"/>
                  <a:pt x="907" y="702"/>
                  <a:pt x="866" y="636"/>
                </a:cubicBezTo>
                <a:cubicBezTo>
                  <a:pt x="854" y="617"/>
                  <a:pt x="853" y="592"/>
                  <a:pt x="842" y="572"/>
                </a:cubicBezTo>
                <a:cubicBezTo>
                  <a:pt x="810" y="515"/>
                  <a:pt x="770" y="463"/>
                  <a:pt x="730" y="412"/>
                </a:cubicBezTo>
                <a:cubicBezTo>
                  <a:pt x="700" y="374"/>
                  <a:pt x="683" y="325"/>
                  <a:pt x="650" y="292"/>
                </a:cubicBezTo>
                <a:cubicBezTo>
                  <a:pt x="633" y="242"/>
                  <a:pt x="589" y="153"/>
                  <a:pt x="546" y="124"/>
                </a:cubicBezTo>
                <a:cubicBezTo>
                  <a:pt x="535" y="92"/>
                  <a:pt x="526" y="79"/>
                  <a:pt x="498" y="60"/>
                </a:cubicBezTo>
                <a:cubicBezTo>
                  <a:pt x="493" y="52"/>
                  <a:pt x="489" y="42"/>
                  <a:pt x="482" y="36"/>
                </a:cubicBezTo>
                <a:cubicBezTo>
                  <a:pt x="468" y="23"/>
                  <a:pt x="434" y="4"/>
                  <a:pt x="434" y="4"/>
                </a:cubicBezTo>
                <a:cubicBezTo>
                  <a:pt x="415" y="7"/>
                  <a:pt x="393" y="0"/>
                  <a:pt x="378" y="12"/>
                </a:cubicBezTo>
                <a:cubicBezTo>
                  <a:pt x="365" y="22"/>
                  <a:pt x="371" y="46"/>
                  <a:pt x="362" y="60"/>
                </a:cubicBezTo>
                <a:cubicBezTo>
                  <a:pt x="344" y="87"/>
                  <a:pt x="339" y="91"/>
                  <a:pt x="354" y="76"/>
                </a:cubicBezTo>
              </a:path>
            </a:pathLst>
          </a:custGeom>
          <a:noFill/>
          <a:ln w="0">
            <a:noFill/>
            <a:round/>
            <a:headEnd/>
            <a:tailEnd/>
          </a:ln>
        </p:spPr>
        <p:txBody>
          <a:bodyPr wrap="none" anchor="ctr"/>
          <a:lstStyle/>
          <a:p>
            <a:pPr algn="ctr" eaLnBrk="0" hangingPunct="0">
              <a:lnSpc>
                <a:spcPct val="105000"/>
              </a:lnSpc>
              <a:spcBef>
                <a:spcPct val="20000"/>
              </a:spcBef>
            </a:pPr>
            <a:endParaRPr lang="en-GB"/>
          </a:p>
        </p:txBody>
      </p:sp>
      <p:sp>
        <p:nvSpPr>
          <p:cNvPr id="3" name="Freeform 5"/>
          <p:cNvSpPr>
            <a:spLocks/>
          </p:cNvSpPr>
          <p:nvPr/>
        </p:nvSpPr>
        <p:spPr bwMode="auto">
          <a:xfrm>
            <a:off x="1524000" y="785196"/>
            <a:ext cx="5562600" cy="2224087"/>
          </a:xfrm>
          <a:custGeom>
            <a:avLst/>
            <a:gdLst>
              <a:gd name="T0" fmla="*/ 0 w 3504"/>
              <a:gd name="T1" fmla="*/ 0 h 1401"/>
              <a:gd name="T2" fmla="*/ 0 w 3504"/>
              <a:gd name="T3" fmla="*/ 2147483647 h 1401"/>
              <a:gd name="T4" fmla="*/ 2147483647 w 3504"/>
              <a:gd name="T5" fmla="*/ 2147483647 h 1401"/>
              <a:gd name="T6" fmla="*/ 2147483647 w 3504"/>
              <a:gd name="T7" fmla="*/ 2147483647 h 1401"/>
              <a:gd name="T8" fmla="*/ 0 w 3504"/>
              <a:gd name="T9" fmla="*/ 0 h 1401"/>
              <a:gd name="T10" fmla="*/ 0 60000 65536"/>
              <a:gd name="T11" fmla="*/ 0 60000 65536"/>
              <a:gd name="T12" fmla="*/ 0 60000 65536"/>
              <a:gd name="T13" fmla="*/ 0 60000 65536"/>
              <a:gd name="T14" fmla="*/ 0 60000 65536"/>
              <a:gd name="T15" fmla="*/ 0 w 3504"/>
              <a:gd name="T16" fmla="*/ 0 h 1401"/>
              <a:gd name="T17" fmla="*/ 3504 w 3504"/>
              <a:gd name="T18" fmla="*/ 1401 h 1401"/>
            </a:gdLst>
            <a:ahLst/>
            <a:cxnLst>
              <a:cxn ang="T10">
                <a:pos x="T0" y="T1"/>
              </a:cxn>
              <a:cxn ang="T11">
                <a:pos x="T2" y="T3"/>
              </a:cxn>
              <a:cxn ang="T12">
                <a:pos x="T4" y="T5"/>
              </a:cxn>
              <a:cxn ang="T13">
                <a:pos x="T6" y="T7"/>
              </a:cxn>
              <a:cxn ang="T14">
                <a:pos x="T8" y="T9"/>
              </a:cxn>
            </a:cxnLst>
            <a:rect l="T15" t="T16" r="T17" b="T18"/>
            <a:pathLst>
              <a:path w="3504" h="1401">
                <a:moveTo>
                  <a:pt x="0" y="0"/>
                </a:moveTo>
                <a:lnTo>
                  <a:pt x="0" y="1395"/>
                </a:lnTo>
                <a:lnTo>
                  <a:pt x="3408" y="1401"/>
                </a:lnTo>
                <a:lnTo>
                  <a:pt x="3504" y="9"/>
                </a:lnTo>
                <a:lnTo>
                  <a:pt x="0" y="0"/>
                </a:lnTo>
                <a:close/>
              </a:path>
            </a:pathLst>
          </a:custGeom>
          <a:solidFill>
            <a:srgbClr val="FFFF99"/>
          </a:solidFill>
          <a:ln w="9525">
            <a:noFill/>
            <a:round/>
            <a:headEnd/>
            <a:tailEnd/>
          </a:ln>
        </p:spPr>
        <p:txBody>
          <a:bodyPr/>
          <a:lstStyle/>
          <a:p>
            <a:endParaRPr lang="en-US"/>
          </a:p>
        </p:txBody>
      </p:sp>
      <p:sp>
        <p:nvSpPr>
          <p:cNvPr id="4" name="Freeform 4"/>
          <p:cNvSpPr>
            <a:spLocks/>
          </p:cNvSpPr>
          <p:nvPr/>
        </p:nvSpPr>
        <p:spPr bwMode="auto">
          <a:xfrm>
            <a:off x="1495426" y="783158"/>
            <a:ext cx="9186863" cy="5500687"/>
          </a:xfrm>
          <a:custGeom>
            <a:avLst/>
            <a:gdLst>
              <a:gd name="T0" fmla="*/ 2147483647 w 5787"/>
              <a:gd name="T1" fmla="*/ 2147483647 h 3465"/>
              <a:gd name="T2" fmla="*/ 0 w 5787"/>
              <a:gd name="T3" fmla="*/ 2147483647 h 3465"/>
              <a:gd name="T4" fmla="*/ 2147483647 w 5787"/>
              <a:gd name="T5" fmla="*/ 2147483647 h 3465"/>
              <a:gd name="T6" fmla="*/ 2147483647 w 5787"/>
              <a:gd name="T7" fmla="*/ 2147483647 h 3465"/>
              <a:gd name="T8" fmla="*/ 2147483647 w 5787"/>
              <a:gd name="T9" fmla="*/ 2147483647 h 3465"/>
              <a:gd name="T10" fmla="*/ 2147483647 w 5787"/>
              <a:gd name="T11" fmla="*/ 2147483647 h 3465"/>
              <a:gd name="T12" fmla="*/ 2147483647 w 5787"/>
              <a:gd name="T13" fmla="*/ 2147483647 h 3465"/>
              <a:gd name="T14" fmla="*/ 2147483647 w 5787"/>
              <a:gd name="T15" fmla="*/ 2147483647 h 3465"/>
              <a:gd name="T16" fmla="*/ 2147483647 w 5787"/>
              <a:gd name="T17" fmla="*/ 2147483647 h 3465"/>
              <a:gd name="T18" fmla="*/ 2147483647 w 5787"/>
              <a:gd name="T19" fmla="*/ 2147483647 h 3465"/>
              <a:gd name="T20" fmla="*/ 2147483647 w 5787"/>
              <a:gd name="T21" fmla="*/ 2147483647 h 3465"/>
              <a:gd name="T22" fmla="*/ 2147483647 w 5787"/>
              <a:gd name="T23" fmla="*/ 2147483647 h 3465"/>
              <a:gd name="T24" fmla="*/ 2147483647 w 5787"/>
              <a:gd name="T25" fmla="*/ 2147483647 h 3465"/>
              <a:gd name="T26" fmla="*/ 2147483647 w 5787"/>
              <a:gd name="T27" fmla="*/ 2147483647 h 3465"/>
              <a:gd name="T28" fmla="*/ 2147483647 w 5787"/>
              <a:gd name="T29" fmla="*/ 2147483647 h 3465"/>
              <a:gd name="T30" fmla="*/ 2147483647 w 5787"/>
              <a:gd name="T31" fmla="*/ 0 h 3465"/>
              <a:gd name="T32" fmla="*/ 2147483647 w 5787"/>
              <a:gd name="T33" fmla="*/ 2147483647 h 3465"/>
              <a:gd name="T34" fmla="*/ 2147483647 w 5787"/>
              <a:gd name="T35" fmla="*/ 2147483647 h 3465"/>
              <a:gd name="T36" fmla="*/ 2147483647 w 5787"/>
              <a:gd name="T37" fmla="*/ 2147483647 h 34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87"/>
              <a:gd name="T58" fmla="*/ 0 h 3465"/>
              <a:gd name="T59" fmla="*/ 5787 w 5787"/>
              <a:gd name="T60" fmla="*/ 3465 h 34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87" h="3465">
                <a:moveTo>
                  <a:pt x="459" y="3465"/>
                </a:moveTo>
                <a:lnTo>
                  <a:pt x="0" y="3465"/>
                </a:lnTo>
                <a:lnTo>
                  <a:pt x="18" y="1395"/>
                </a:lnTo>
                <a:lnTo>
                  <a:pt x="498" y="1344"/>
                </a:lnTo>
                <a:lnTo>
                  <a:pt x="1074" y="1344"/>
                </a:lnTo>
                <a:lnTo>
                  <a:pt x="1506" y="1200"/>
                </a:lnTo>
                <a:lnTo>
                  <a:pt x="1602" y="1008"/>
                </a:lnTo>
                <a:lnTo>
                  <a:pt x="1938" y="1008"/>
                </a:lnTo>
                <a:lnTo>
                  <a:pt x="2178" y="768"/>
                </a:lnTo>
                <a:lnTo>
                  <a:pt x="2370" y="960"/>
                </a:lnTo>
                <a:lnTo>
                  <a:pt x="2802" y="816"/>
                </a:lnTo>
                <a:lnTo>
                  <a:pt x="2754" y="624"/>
                </a:lnTo>
                <a:lnTo>
                  <a:pt x="2898" y="336"/>
                </a:lnTo>
                <a:lnTo>
                  <a:pt x="3186" y="336"/>
                </a:lnTo>
                <a:lnTo>
                  <a:pt x="3426" y="240"/>
                </a:lnTo>
                <a:lnTo>
                  <a:pt x="3522" y="0"/>
                </a:lnTo>
                <a:lnTo>
                  <a:pt x="5787" y="9"/>
                </a:lnTo>
                <a:lnTo>
                  <a:pt x="5787" y="1341"/>
                </a:lnTo>
                <a:lnTo>
                  <a:pt x="459" y="3465"/>
                </a:lnTo>
                <a:close/>
              </a:path>
            </a:pathLst>
          </a:custGeom>
          <a:solidFill>
            <a:srgbClr val="99CC00"/>
          </a:solidFill>
          <a:ln w="9525">
            <a:noFill/>
            <a:round/>
            <a:headEnd/>
            <a:tailEnd/>
          </a:ln>
        </p:spPr>
        <p:txBody>
          <a:bodyPr/>
          <a:lstStyle/>
          <a:p>
            <a:endParaRPr lang="en-US"/>
          </a:p>
        </p:txBody>
      </p:sp>
      <p:sp>
        <p:nvSpPr>
          <p:cNvPr id="5" name="Freeform 3"/>
          <p:cNvSpPr>
            <a:spLocks/>
          </p:cNvSpPr>
          <p:nvPr/>
        </p:nvSpPr>
        <p:spPr bwMode="auto">
          <a:xfrm>
            <a:off x="2266950" y="1864244"/>
            <a:ext cx="8415338" cy="4419600"/>
          </a:xfrm>
          <a:custGeom>
            <a:avLst/>
            <a:gdLst>
              <a:gd name="T0" fmla="*/ 2147483647 w 5301"/>
              <a:gd name="T1" fmla="*/ 2147483647 h 2784"/>
              <a:gd name="T2" fmla="*/ 2147483647 w 5301"/>
              <a:gd name="T3" fmla="*/ 2147483647 h 2784"/>
              <a:gd name="T4" fmla="*/ 2147483647 w 5301"/>
              <a:gd name="T5" fmla="*/ 2147483647 h 2784"/>
              <a:gd name="T6" fmla="*/ 2147483647 w 5301"/>
              <a:gd name="T7" fmla="*/ 2147483647 h 2784"/>
              <a:gd name="T8" fmla="*/ 2147483647 w 5301"/>
              <a:gd name="T9" fmla="*/ 2147483647 h 2784"/>
              <a:gd name="T10" fmla="*/ 2147483647 w 5301"/>
              <a:gd name="T11" fmla="*/ 2147483647 h 2784"/>
              <a:gd name="T12" fmla="*/ 2147483647 w 5301"/>
              <a:gd name="T13" fmla="*/ 2147483647 h 2784"/>
              <a:gd name="T14" fmla="*/ 2147483647 w 5301"/>
              <a:gd name="T15" fmla="*/ 2147483647 h 2784"/>
              <a:gd name="T16" fmla="*/ 2147483647 w 5301"/>
              <a:gd name="T17" fmla="*/ 2147483647 h 2784"/>
              <a:gd name="T18" fmla="*/ 2147483647 w 5301"/>
              <a:gd name="T19" fmla="*/ 2147483647 h 2784"/>
              <a:gd name="T20" fmla="*/ 2147483647 w 5301"/>
              <a:gd name="T21" fmla="*/ 2147483647 h 2784"/>
              <a:gd name="T22" fmla="*/ 2147483647 w 5301"/>
              <a:gd name="T23" fmla="*/ 2147483647 h 2784"/>
              <a:gd name="T24" fmla="*/ 2147483647 w 5301"/>
              <a:gd name="T25" fmla="*/ 2147483647 h 2784"/>
              <a:gd name="T26" fmla="*/ 2147483647 w 5301"/>
              <a:gd name="T27" fmla="*/ 2147483647 h 2784"/>
              <a:gd name="T28" fmla="*/ 2147483647 w 5301"/>
              <a:gd name="T29" fmla="*/ 2147483647 h 2784"/>
              <a:gd name="T30" fmla="*/ 2147483647 w 5301"/>
              <a:gd name="T31" fmla="*/ 2147483647 h 2784"/>
              <a:gd name="T32" fmla="*/ 2147483647 w 5301"/>
              <a:gd name="T33" fmla="*/ 2147483647 h 2784"/>
              <a:gd name="T34" fmla="*/ 2147483647 w 5301"/>
              <a:gd name="T35" fmla="*/ 2147483647 h 2784"/>
              <a:gd name="T36" fmla="*/ 2147483647 w 5301"/>
              <a:gd name="T37" fmla="*/ 2147483647 h 2784"/>
              <a:gd name="T38" fmla="*/ 2147483647 w 5301"/>
              <a:gd name="T39" fmla="*/ 0 h 2784"/>
              <a:gd name="T40" fmla="*/ 2147483647 w 5301"/>
              <a:gd name="T41" fmla="*/ 2147483647 h 2784"/>
              <a:gd name="T42" fmla="*/ 2147483647 w 5301"/>
              <a:gd name="T43" fmla="*/ 2147483647 h 2784"/>
              <a:gd name="T44" fmla="*/ 2147483647 w 5301"/>
              <a:gd name="T45" fmla="*/ 2147483647 h 2784"/>
              <a:gd name="T46" fmla="*/ 2147483647 w 5301"/>
              <a:gd name="T47" fmla="*/ 2147483647 h 2784"/>
              <a:gd name="T48" fmla="*/ 2147483647 w 5301"/>
              <a:gd name="T49" fmla="*/ 2147483647 h 2784"/>
              <a:gd name="T50" fmla="*/ 2147483647 w 5301"/>
              <a:gd name="T51" fmla="*/ 2147483647 h 2784"/>
              <a:gd name="T52" fmla="*/ 2147483647 w 5301"/>
              <a:gd name="T53" fmla="*/ 2147483647 h 2784"/>
              <a:gd name="T54" fmla="*/ 2147483647 w 5301"/>
              <a:gd name="T55" fmla="*/ 2147483647 h 2784"/>
              <a:gd name="T56" fmla="*/ 2147483647 w 5301"/>
              <a:gd name="T57" fmla="*/ 2147483647 h 2784"/>
              <a:gd name="T58" fmla="*/ 2147483647 w 5301"/>
              <a:gd name="T59" fmla="*/ 2147483647 h 2784"/>
              <a:gd name="T60" fmla="*/ 2147483647 w 5301"/>
              <a:gd name="T61" fmla="*/ 2147483647 h 2784"/>
              <a:gd name="T62" fmla="*/ 2147483647 w 5301"/>
              <a:gd name="T63" fmla="*/ 2147483647 h 2784"/>
              <a:gd name="T64" fmla="*/ 2147483647 w 5301"/>
              <a:gd name="T65" fmla="*/ 2147483647 h 2784"/>
              <a:gd name="T66" fmla="*/ 2147483647 w 5301"/>
              <a:gd name="T67" fmla="*/ 2147483647 h 2784"/>
              <a:gd name="T68" fmla="*/ 2147483647 w 5301"/>
              <a:gd name="T69" fmla="*/ 2147483647 h 2784"/>
              <a:gd name="T70" fmla="*/ 2147483647 w 5301"/>
              <a:gd name="T71" fmla="*/ 2147483647 h 2784"/>
              <a:gd name="T72" fmla="*/ 2147483647 w 5301"/>
              <a:gd name="T73" fmla="*/ 2147483647 h 2784"/>
              <a:gd name="T74" fmla="*/ 2147483647 w 5301"/>
              <a:gd name="T75" fmla="*/ 2147483647 h 2784"/>
              <a:gd name="T76" fmla="*/ 2147483647 w 5301"/>
              <a:gd name="T77" fmla="*/ 2147483647 h 2784"/>
              <a:gd name="T78" fmla="*/ 0 w 5301"/>
              <a:gd name="T79" fmla="*/ 2147483647 h 2784"/>
              <a:gd name="T80" fmla="*/ 2147483647 w 5301"/>
              <a:gd name="T81" fmla="*/ 2147483647 h 27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01"/>
              <a:gd name="T124" fmla="*/ 0 h 2784"/>
              <a:gd name="T125" fmla="*/ 5301 w 5301"/>
              <a:gd name="T126" fmla="*/ 2784 h 27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01" h="2784">
                <a:moveTo>
                  <a:pt x="2172" y="2784"/>
                </a:moveTo>
                <a:lnTo>
                  <a:pt x="5301" y="1470"/>
                </a:lnTo>
                <a:lnTo>
                  <a:pt x="5301" y="471"/>
                </a:lnTo>
                <a:lnTo>
                  <a:pt x="5004" y="336"/>
                </a:lnTo>
                <a:lnTo>
                  <a:pt x="4908" y="336"/>
                </a:lnTo>
                <a:lnTo>
                  <a:pt x="4812" y="384"/>
                </a:lnTo>
                <a:lnTo>
                  <a:pt x="4716" y="336"/>
                </a:lnTo>
                <a:lnTo>
                  <a:pt x="4572" y="384"/>
                </a:lnTo>
                <a:lnTo>
                  <a:pt x="4476" y="432"/>
                </a:lnTo>
                <a:lnTo>
                  <a:pt x="4284" y="240"/>
                </a:lnTo>
                <a:lnTo>
                  <a:pt x="4140" y="192"/>
                </a:lnTo>
                <a:lnTo>
                  <a:pt x="3996" y="288"/>
                </a:lnTo>
                <a:lnTo>
                  <a:pt x="3948" y="336"/>
                </a:lnTo>
                <a:lnTo>
                  <a:pt x="3756" y="288"/>
                </a:lnTo>
                <a:lnTo>
                  <a:pt x="3612" y="192"/>
                </a:lnTo>
                <a:lnTo>
                  <a:pt x="3372" y="192"/>
                </a:lnTo>
                <a:lnTo>
                  <a:pt x="3180" y="192"/>
                </a:lnTo>
                <a:lnTo>
                  <a:pt x="3036" y="48"/>
                </a:lnTo>
                <a:lnTo>
                  <a:pt x="2844" y="144"/>
                </a:lnTo>
                <a:lnTo>
                  <a:pt x="2604" y="0"/>
                </a:lnTo>
                <a:lnTo>
                  <a:pt x="2508" y="96"/>
                </a:lnTo>
                <a:lnTo>
                  <a:pt x="2460" y="384"/>
                </a:lnTo>
                <a:lnTo>
                  <a:pt x="2124" y="528"/>
                </a:lnTo>
                <a:lnTo>
                  <a:pt x="2028" y="672"/>
                </a:lnTo>
                <a:lnTo>
                  <a:pt x="1884" y="624"/>
                </a:lnTo>
                <a:lnTo>
                  <a:pt x="1740" y="480"/>
                </a:lnTo>
                <a:lnTo>
                  <a:pt x="1596" y="528"/>
                </a:lnTo>
                <a:lnTo>
                  <a:pt x="1596" y="624"/>
                </a:lnTo>
                <a:lnTo>
                  <a:pt x="1692" y="768"/>
                </a:lnTo>
                <a:lnTo>
                  <a:pt x="1740" y="864"/>
                </a:lnTo>
                <a:lnTo>
                  <a:pt x="1548" y="1008"/>
                </a:lnTo>
                <a:lnTo>
                  <a:pt x="1452" y="1152"/>
                </a:lnTo>
                <a:lnTo>
                  <a:pt x="1308" y="1248"/>
                </a:lnTo>
                <a:lnTo>
                  <a:pt x="1116" y="1392"/>
                </a:lnTo>
                <a:lnTo>
                  <a:pt x="780" y="1536"/>
                </a:lnTo>
                <a:lnTo>
                  <a:pt x="588" y="1632"/>
                </a:lnTo>
                <a:lnTo>
                  <a:pt x="540" y="2064"/>
                </a:lnTo>
                <a:lnTo>
                  <a:pt x="252" y="2304"/>
                </a:lnTo>
                <a:lnTo>
                  <a:pt x="108" y="2592"/>
                </a:lnTo>
                <a:lnTo>
                  <a:pt x="0" y="2784"/>
                </a:lnTo>
                <a:lnTo>
                  <a:pt x="2172" y="2784"/>
                </a:lnTo>
                <a:close/>
              </a:path>
            </a:pathLst>
          </a:custGeom>
          <a:solidFill>
            <a:srgbClr val="C9D6AA"/>
          </a:solidFill>
          <a:ln w="9525">
            <a:noFill/>
            <a:round/>
            <a:headEnd/>
            <a:tailEnd/>
          </a:ln>
        </p:spPr>
        <p:txBody>
          <a:bodyPr/>
          <a:lstStyle/>
          <a:p>
            <a:endParaRPr lang="en-US"/>
          </a:p>
        </p:txBody>
      </p:sp>
      <p:sp>
        <p:nvSpPr>
          <p:cNvPr id="6" name="Freeform 2"/>
          <p:cNvSpPr>
            <a:spLocks/>
          </p:cNvSpPr>
          <p:nvPr/>
        </p:nvSpPr>
        <p:spPr bwMode="auto">
          <a:xfrm>
            <a:off x="5715000" y="3616844"/>
            <a:ext cx="4967288" cy="2667000"/>
          </a:xfrm>
          <a:custGeom>
            <a:avLst/>
            <a:gdLst>
              <a:gd name="T0" fmla="*/ 0 w 3129"/>
              <a:gd name="T1" fmla="*/ 2147483647 h 1680"/>
              <a:gd name="T2" fmla="*/ 0 w 3129"/>
              <a:gd name="T3" fmla="*/ 2147483647 h 1680"/>
              <a:gd name="T4" fmla="*/ 2147483647 w 3129"/>
              <a:gd name="T5" fmla="*/ 2147483647 h 1680"/>
              <a:gd name="T6" fmla="*/ 2147483647 w 3129"/>
              <a:gd name="T7" fmla="*/ 2147483647 h 1680"/>
              <a:gd name="T8" fmla="*/ 2147483647 w 3129"/>
              <a:gd name="T9" fmla="*/ 2147483647 h 1680"/>
              <a:gd name="T10" fmla="*/ 2147483647 w 3129"/>
              <a:gd name="T11" fmla="*/ 2147483647 h 1680"/>
              <a:gd name="T12" fmla="*/ 2147483647 w 3129"/>
              <a:gd name="T13" fmla="*/ 2147483647 h 1680"/>
              <a:gd name="T14" fmla="*/ 2147483647 w 3129"/>
              <a:gd name="T15" fmla="*/ 2147483647 h 1680"/>
              <a:gd name="T16" fmla="*/ 2147483647 w 3129"/>
              <a:gd name="T17" fmla="*/ 2147483647 h 1680"/>
              <a:gd name="T18" fmla="*/ 2147483647 w 3129"/>
              <a:gd name="T19" fmla="*/ 2147483647 h 1680"/>
              <a:gd name="T20" fmla="*/ 2147483647 w 3129"/>
              <a:gd name="T21" fmla="*/ 2147483647 h 1680"/>
              <a:gd name="T22" fmla="*/ 2147483647 w 3129"/>
              <a:gd name="T23" fmla="*/ 2147483647 h 1680"/>
              <a:gd name="T24" fmla="*/ 2147483647 w 3129"/>
              <a:gd name="T25" fmla="*/ 2147483647 h 1680"/>
              <a:gd name="T26" fmla="*/ 2147483647 w 3129"/>
              <a:gd name="T27" fmla="*/ 0 h 1680"/>
              <a:gd name="T28" fmla="*/ 2147483647 w 3129"/>
              <a:gd name="T29" fmla="*/ 0 h 1680"/>
              <a:gd name="T30" fmla="*/ 2147483647 w 3129"/>
              <a:gd name="T31" fmla="*/ 2147483647 h 1680"/>
              <a:gd name="T32" fmla="*/ 2147483647 w 3129"/>
              <a:gd name="T33" fmla="*/ 2147483647 h 1680"/>
              <a:gd name="T34" fmla="*/ 2147483647 w 3129"/>
              <a:gd name="T35" fmla="*/ 2147483647 h 1680"/>
              <a:gd name="T36" fmla="*/ 0 w 3129"/>
              <a:gd name="T37" fmla="*/ 2147483647 h 16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29"/>
              <a:gd name="T58" fmla="*/ 0 h 1680"/>
              <a:gd name="T59" fmla="*/ 3129 w 3129"/>
              <a:gd name="T60" fmla="*/ 1680 h 16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29" h="1680">
                <a:moveTo>
                  <a:pt x="0" y="1680"/>
                </a:moveTo>
                <a:lnTo>
                  <a:pt x="0" y="1440"/>
                </a:lnTo>
                <a:lnTo>
                  <a:pt x="96" y="1296"/>
                </a:lnTo>
                <a:lnTo>
                  <a:pt x="240" y="1152"/>
                </a:lnTo>
                <a:lnTo>
                  <a:pt x="336" y="1056"/>
                </a:lnTo>
                <a:lnTo>
                  <a:pt x="384" y="768"/>
                </a:lnTo>
                <a:lnTo>
                  <a:pt x="432" y="672"/>
                </a:lnTo>
                <a:lnTo>
                  <a:pt x="720" y="336"/>
                </a:lnTo>
                <a:lnTo>
                  <a:pt x="1056" y="96"/>
                </a:lnTo>
                <a:lnTo>
                  <a:pt x="1248" y="48"/>
                </a:lnTo>
                <a:lnTo>
                  <a:pt x="1488" y="48"/>
                </a:lnTo>
                <a:lnTo>
                  <a:pt x="1728" y="48"/>
                </a:lnTo>
                <a:lnTo>
                  <a:pt x="2016" y="96"/>
                </a:lnTo>
                <a:lnTo>
                  <a:pt x="2304" y="0"/>
                </a:lnTo>
                <a:lnTo>
                  <a:pt x="2544" y="0"/>
                </a:lnTo>
                <a:lnTo>
                  <a:pt x="2880" y="192"/>
                </a:lnTo>
                <a:lnTo>
                  <a:pt x="3129" y="366"/>
                </a:lnTo>
                <a:lnTo>
                  <a:pt x="3111" y="1680"/>
                </a:lnTo>
                <a:lnTo>
                  <a:pt x="0" y="1680"/>
                </a:lnTo>
                <a:close/>
              </a:path>
            </a:pathLst>
          </a:custGeom>
          <a:solidFill>
            <a:srgbClr val="99CC00"/>
          </a:solidFill>
          <a:ln w="9525">
            <a:noFill/>
            <a:round/>
            <a:headEnd/>
            <a:tailEnd/>
          </a:ln>
        </p:spPr>
        <p:txBody>
          <a:bodyPr/>
          <a:lstStyle/>
          <a:p>
            <a:endParaRPr lang="en-US"/>
          </a:p>
        </p:txBody>
      </p:sp>
      <p:sp>
        <p:nvSpPr>
          <p:cNvPr id="7" name="Freeform 7"/>
          <p:cNvSpPr>
            <a:spLocks/>
          </p:cNvSpPr>
          <p:nvPr/>
        </p:nvSpPr>
        <p:spPr bwMode="auto">
          <a:xfrm>
            <a:off x="8753476" y="3893070"/>
            <a:ext cx="1914525" cy="2390775"/>
          </a:xfrm>
          <a:custGeom>
            <a:avLst/>
            <a:gdLst>
              <a:gd name="T0" fmla="*/ 2147483647 w 1206"/>
              <a:gd name="T1" fmla="*/ 2147483647 h 1458"/>
              <a:gd name="T2" fmla="*/ 2147483647 w 1206"/>
              <a:gd name="T3" fmla="*/ 2147483647 h 1458"/>
              <a:gd name="T4" fmla="*/ 2147483647 w 1206"/>
              <a:gd name="T5" fmla="*/ 2147483647 h 1458"/>
              <a:gd name="T6" fmla="*/ 2147483647 w 1206"/>
              <a:gd name="T7" fmla="*/ 2147483647 h 1458"/>
              <a:gd name="T8" fmla="*/ 0 w 1206"/>
              <a:gd name="T9" fmla="*/ 2147483647 h 1458"/>
              <a:gd name="T10" fmla="*/ 2147483647 w 1206"/>
              <a:gd name="T11" fmla="*/ 2147483647 h 1458"/>
              <a:gd name="T12" fmla="*/ 2147483647 w 1206"/>
              <a:gd name="T13" fmla="*/ 0 h 1458"/>
              <a:gd name="T14" fmla="*/ 2147483647 w 1206"/>
              <a:gd name="T15" fmla="*/ 2147483647 h 1458"/>
              <a:gd name="T16" fmla="*/ 2147483647 w 1206"/>
              <a:gd name="T17" fmla="*/ 2147483647 h 1458"/>
              <a:gd name="T18" fmla="*/ 2147483647 w 1206"/>
              <a:gd name="T19" fmla="*/ 2147483647 h 1458"/>
              <a:gd name="T20" fmla="*/ 2147483647 w 1206"/>
              <a:gd name="T21" fmla="*/ 2147483647 h 1458"/>
              <a:gd name="T22" fmla="*/ 2147483647 w 1206"/>
              <a:gd name="T23" fmla="*/ 2147483647 h 1458"/>
              <a:gd name="T24" fmla="*/ 2147483647 w 1206"/>
              <a:gd name="T25" fmla="*/ 2147483647 h 1458"/>
              <a:gd name="T26" fmla="*/ 2147483647 w 1206"/>
              <a:gd name="T27" fmla="*/ 2147483647 h 1458"/>
              <a:gd name="T28" fmla="*/ 2147483647 w 1206"/>
              <a:gd name="T29" fmla="*/ 2147483647 h 1458"/>
              <a:gd name="T30" fmla="*/ 2147483647 w 1206"/>
              <a:gd name="T31" fmla="*/ 2147483647 h 1458"/>
              <a:gd name="T32" fmla="*/ 2147483647 w 1206"/>
              <a:gd name="T33" fmla="*/ 2147483647 h 1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6"/>
              <a:gd name="T52" fmla="*/ 0 h 1458"/>
              <a:gd name="T53" fmla="*/ 1206 w 1206"/>
              <a:gd name="T54" fmla="*/ 1458 h 14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6" h="1458">
                <a:moveTo>
                  <a:pt x="198" y="1449"/>
                </a:moveTo>
                <a:lnTo>
                  <a:pt x="90" y="1107"/>
                </a:lnTo>
                <a:lnTo>
                  <a:pt x="54" y="801"/>
                </a:lnTo>
                <a:lnTo>
                  <a:pt x="99" y="423"/>
                </a:lnTo>
                <a:lnTo>
                  <a:pt x="0" y="144"/>
                </a:lnTo>
                <a:lnTo>
                  <a:pt x="144" y="63"/>
                </a:lnTo>
                <a:lnTo>
                  <a:pt x="378" y="0"/>
                </a:lnTo>
                <a:lnTo>
                  <a:pt x="783" y="54"/>
                </a:lnTo>
                <a:lnTo>
                  <a:pt x="1206" y="306"/>
                </a:lnTo>
                <a:lnTo>
                  <a:pt x="1206" y="612"/>
                </a:lnTo>
                <a:lnTo>
                  <a:pt x="927" y="333"/>
                </a:lnTo>
                <a:lnTo>
                  <a:pt x="765" y="495"/>
                </a:lnTo>
                <a:lnTo>
                  <a:pt x="576" y="504"/>
                </a:lnTo>
                <a:lnTo>
                  <a:pt x="270" y="567"/>
                </a:lnTo>
                <a:lnTo>
                  <a:pt x="279" y="837"/>
                </a:lnTo>
                <a:lnTo>
                  <a:pt x="459" y="1458"/>
                </a:lnTo>
                <a:lnTo>
                  <a:pt x="198" y="1449"/>
                </a:lnTo>
                <a:close/>
              </a:path>
            </a:pathLst>
          </a:custGeom>
          <a:solidFill>
            <a:schemeClr val="bg1"/>
          </a:solidFill>
          <a:ln w="9525">
            <a:noFill/>
            <a:round/>
            <a:headEnd/>
            <a:tailEnd/>
          </a:ln>
        </p:spPr>
        <p:txBody>
          <a:bodyPr/>
          <a:lstStyle/>
          <a:p>
            <a:endParaRPr lang="en-US"/>
          </a:p>
        </p:txBody>
      </p:sp>
      <p:sp>
        <p:nvSpPr>
          <p:cNvPr id="8" name="Freeform 8"/>
          <p:cNvSpPr>
            <a:spLocks/>
          </p:cNvSpPr>
          <p:nvPr/>
        </p:nvSpPr>
        <p:spPr bwMode="auto">
          <a:xfrm>
            <a:off x="7470776" y="721244"/>
            <a:ext cx="3082925" cy="5486400"/>
          </a:xfrm>
          <a:custGeom>
            <a:avLst/>
            <a:gdLst>
              <a:gd name="T0" fmla="*/ 2147483647 w 1942"/>
              <a:gd name="T1" fmla="*/ 0 h 3456"/>
              <a:gd name="T2" fmla="*/ 2147483647 w 1942"/>
              <a:gd name="T3" fmla="*/ 2147483647 h 3456"/>
              <a:gd name="T4" fmla="*/ 2147483647 w 1942"/>
              <a:gd name="T5" fmla="*/ 2147483647 h 3456"/>
              <a:gd name="T6" fmla="*/ 2147483647 w 1942"/>
              <a:gd name="T7" fmla="*/ 2147483647 h 3456"/>
              <a:gd name="T8" fmla="*/ 2147483647 w 1942"/>
              <a:gd name="T9" fmla="*/ 2147483647 h 3456"/>
              <a:gd name="T10" fmla="*/ 2147483647 w 1942"/>
              <a:gd name="T11" fmla="*/ 2147483647 h 3456"/>
              <a:gd name="T12" fmla="*/ 2147483647 w 1942"/>
              <a:gd name="T13" fmla="*/ 2147483647 h 3456"/>
              <a:gd name="T14" fmla="*/ 2147483647 w 1942"/>
              <a:gd name="T15" fmla="*/ 2147483647 h 3456"/>
              <a:gd name="T16" fmla="*/ 2147483647 w 1942"/>
              <a:gd name="T17" fmla="*/ 2147483647 h 3456"/>
              <a:gd name="T18" fmla="*/ 2147483647 w 1942"/>
              <a:gd name="T19" fmla="*/ 2147483647 h 3456"/>
              <a:gd name="T20" fmla="*/ 2147483647 w 1942"/>
              <a:gd name="T21" fmla="*/ 2147483647 h 3456"/>
              <a:gd name="T22" fmla="*/ 2147483647 w 1942"/>
              <a:gd name="T23" fmla="*/ 2147483647 h 3456"/>
              <a:gd name="T24" fmla="*/ 2147483647 w 1942"/>
              <a:gd name="T25" fmla="*/ 2147483647 h 3456"/>
              <a:gd name="T26" fmla="*/ 2147483647 w 1942"/>
              <a:gd name="T27" fmla="*/ 2147483647 h 3456"/>
              <a:gd name="T28" fmla="*/ 2147483647 w 1942"/>
              <a:gd name="T29" fmla="*/ 2147483647 h 3456"/>
              <a:gd name="T30" fmla="*/ 2147483647 w 1942"/>
              <a:gd name="T31" fmla="*/ 2147483647 h 3456"/>
              <a:gd name="T32" fmla="*/ 2147483647 w 1942"/>
              <a:gd name="T33" fmla="*/ 2147483647 h 3456"/>
              <a:gd name="T34" fmla="*/ 2147483647 w 1942"/>
              <a:gd name="T35" fmla="*/ 2147483647 h 3456"/>
              <a:gd name="T36" fmla="*/ 2147483647 w 1942"/>
              <a:gd name="T37" fmla="*/ 2147483647 h 3456"/>
              <a:gd name="T38" fmla="*/ 2147483647 w 1942"/>
              <a:gd name="T39" fmla="*/ 2147483647 h 3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42"/>
              <a:gd name="T61" fmla="*/ 0 h 3456"/>
              <a:gd name="T62" fmla="*/ 1942 w 1942"/>
              <a:gd name="T63" fmla="*/ 3456 h 3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42" h="3456">
                <a:moveTo>
                  <a:pt x="250" y="0"/>
                </a:moveTo>
                <a:cubicBezTo>
                  <a:pt x="238" y="136"/>
                  <a:pt x="226" y="273"/>
                  <a:pt x="214" y="369"/>
                </a:cubicBezTo>
                <a:cubicBezTo>
                  <a:pt x="202" y="465"/>
                  <a:pt x="182" y="519"/>
                  <a:pt x="178" y="576"/>
                </a:cubicBezTo>
                <a:cubicBezTo>
                  <a:pt x="174" y="633"/>
                  <a:pt x="181" y="663"/>
                  <a:pt x="187" y="711"/>
                </a:cubicBezTo>
                <a:cubicBezTo>
                  <a:pt x="193" y="759"/>
                  <a:pt x="227" y="819"/>
                  <a:pt x="214" y="864"/>
                </a:cubicBezTo>
                <a:cubicBezTo>
                  <a:pt x="201" y="909"/>
                  <a:pt x="140" y="947"/>
                  <a:pt x="106" y="981"/>
                </a:cubicBezTo>
                <a:cubicBezTo>
                  <a:pt x="72" y="1015"/>
                  <a:pt x="14" y="1022"/>
                  <a:pt x="7" y="1071"/>
                </a:cubicBezTo>
                <a:cubicBezTo>
                  <a:pt x="0" y="1120"/>
                  <a:pt x="37" y="1218"/>
                  <a:pt x="61" y="1278"/>
                </a:cubicBezTo>
                <a:cubicBezTo>
                  <a:pt x="85" y="1338"/>
                  <a:pt x="135" y="1382"/>
                  <a:pt x="151" y="1431"/>
                </a:cubicBezTo>
                <a:cubicBezTo>
                  <a:pt x="167" y="1480"/>
                  <a:pt x="170" y="1530"/>
                  <a:pt x="160" y="1575"/>
                </a:cubicBezTo>
                <a:cubicBezTo>
                  <a:pt x="150" y="1620"/>
                  <a:pt x="78" y="1641"/>
                  <a:pt x="88" y="1701"/>
                </a:cubicBezTo>
                <a:cubicBezTo>
                  <a:pt x="98" y="1761"/>
                  <a:pt x="184" y="1860"/>
                  <a:pt x="223" y="1935"/>
                </a:cubicBezTo>
                <a:cubicBezTo>
                  <a:pt x="262" y="2010"/>
                  <a:pt x="283" y="2092"/>
                  <a:pt x="322" y="2151"/>
                </a:cubicBezTo>
                <a:cubicBezTo>
                  <a:pt x="361" y="2210"/>
                  <a:pt x="429" y="2214"/>
                  <a:pt x="457" y="2286"/>
                </a:cubicBezTo>
                <a:cubicBezTo>
                  <a:pt x="485" y="2358"/>
                  <a:pt x="442" y="2522"/>
                  <a:pt x="493" y="2583"/>
                </a:cubicBezTo>
                <a:cubicBezTo>
                  <a:pt x="544" y="2644"/>
                  <a:pt x="688" y="2619"/>
                  <a:pt x="763" y="2655"/>
                </a:cubicBezTo>
                <a:cubicBezTo>
                  <a:pt x="838" y="2691"/>
                  <a:pt x="867" y="2727"/>
                  <a:pt x="943" y="2799"/>
                </a:cubicBezTo>
                <a:cubicBezTo>
                  <a:pt x="1019" y="2871"/>
                  <a:pt x="1104" y="2997"/>
                  <a:pt x="1222" y="3087"/>
                </a:cubicBezTo>
                <a:cubicBezTo>
                  <a:pt x="1340" y="3177"/>
                  <a:pt x="1534" y="3278"/>
                  <a:pt x="1654" y="3339"/>
                </a:cubicBezTo>
                <a:cubicBezTo>
                  <a:pt x="1774" y="3400"/>
                  <a:pt x="1894" y="3436"/>
                  <a:pt x="1942" y="3456"/>
                </a:cubicBezTo>
              </a:path>
            </a:pathLst>
          </a:custGeom>
          <a:noFill/>
          <a:ln w="28575">
            <a:solidFill>
              <a:schemeClr val="tx1"/>
            </a:solidFill>
            <a:prstDash val="lgDashDotDot"/>
            <a:round/>
            <a:headEnd/>
            <a:tailEnd/>
          </a:ln>
        </p:spPr>
        <p:txBody>
          <a:bodyPr/>
          <a:lstStyle/>
          <a:p>
            <a:endParaRPr lang="en-US"/>
          </a:p>
        </p:txBody>
      </p:sp>
      <p:sp>
        <p:nvSpPr>
          <p:cNvPr id="9" name="Freeform 16"/>
          <p:cNvSpPr>
            <a:spLocks/>
          </p:cNvSpPr>
          <p:nvPr/>
        </p:nvSpPr>
        <p:spPr bwMode="auto">
          <a:xfrm>
            <a:off x="1524001" y="794595"/>
            <a:ext cx="5586413" cy="1871663"/>
          </a:xfrm>
          <a:custGeom>
            <a:avLst/>
            <a:gdLst>
              <a:gd name="T0" fmla="*/ 0 w 3519"/>
              <a:gd name="T1" fmla="*/ 2147483647 h 1179"/>
              <a:gd name="T2" fmla="*/ 2147483647 w 3519"/>
              <a:gd name="T3" fmla="*/ 2147483647 h 1179"/>
              <a:gd name="T4" fmla="*/ 2147483647 w 3519"/>
              <a:gd name="T5" fmla="*/ 2147483647 h 1179"/>
              <a:gd name="T6" fmla="*/ 2147483647 w 3519"/>
              <a:gd name="T7" fmla="*/ 2147483647 h 1179"/>
              <a:gd name="T8" fmla="*/ 2147483647 w 3519"/>
              <a:gd name="T9" fmla="*/ 2147483647 h 1179"/>
              <a:gd name="T10" fmla="*/ 2147483647 w 3519"/>
              <a:gd name="T11" fmla="*/ 2147483647 h 1179"/>
              <a:gd name="T12" fmla="*/ 2147483647 w 3519"/>
              <a:gd name="T13" fmla="*/ 2147483647 h 1179"/>
              <a:gd name="T14" fmla="*/ 2147483647 w 3519"/>
              <a:gd name="T15" fmla="*/ 2147483647 h 1179"/>
              <a:gd name="T16" fmla="*/ 2147483647 w 3519"/>
              <a:gd name="T17" fmla="*/ 2147483647 h 1179"/>
              <a:gd name="T18" fmla="*/ 2147483647 w 3519"/>
              <a:gd name="T19" fmla="*/ 2147483647 h 1179"/>
              <a:gd name="T20" fmla="*/ 2147483647 w 3519"/>
              <a:gd name="T21" fmla="*/ 0 h 1179"/>
              <a:gd name="T22" fmla="*/ 2147483647 w 3519"/>
              <a:gd name="T23" fmla="*/ 0 h 1179"/>
              <a:gd name="T24" fmla="*/ 2147483647 w 3519"/>
              <a:gd name="T25" fmla="*/ 2147483647 h 1179"/>
              <a:gd name="T26" fmla="*/ 2147483647 w 3519"/>
              <a:gd name="T27" fmla="*/ 2147483647 h 1179"/>
              <a:gd name="T28" fmla="*/ 2147483647 w 3519"/>
              <a:gd name="T29" fmla="*/ 2147483647 h 1179"/>
              <a:gd name="T30" fmla="*/ 2147483647 w 3519"/>
              <a:gd name="T31" fmla="*/ 2147483647 h 1179"/>
              <a:gd name="T32" fmla="*/ 2147483647 w 3519"/>
              <a:gd name="T33" fmla="*/ 2147483647 h 1179"/>
              <a:gd name="T34" fmla="*/ 2147483647 w 3519"/>
              <a:gd name="T35" fmla="*/ 2147483647 h 1179"/>
              <a:gd name="T36" fmla="*/ 2147483647 w 3519"/>
              <a:gd name="T37" fmla="*/ 2147483647 h 1179"/>
              <a:gd name="T38" fmla="*/ 2147483647 w 3519"/>
              <a:gd name="T39" fmla="*/ 2147483647 h 1179"/>
              <a:gd name="T40" fmla="*/ 2147483647 w 3519"/>
              <a:gd name="T41" fmla="*/ 2147483647 h 1179"/>
              <a:gd name="T42" fmla="*/ 2147483647 w 3519"/>
              <a:gd name="T43" fmla="*/ 2147483647 h 1179"/>
              <a:gd name="T44" fmla="*/ 2147483647 w 3519"/>
              <a:gd name="T45" fmla="*/ 2147483647 h 1179"/>
              <a:gd name="T46" fmla="*/ 2147483647 w 3519"/>
              <a:gd name="T47" fmla="*/ 2147483647 h 1179"/>
              <a:gd name="T48" fmla="*/ 2147483647 w 3519"/>
              <a:gd name="T49" fmla="*/ 2147483647 h 1179"/>
              <a:gd name="T50" fmla="*/ 2147483647 w 3519"/>
              <a:gd name="T51" fmla="*/ 2147483647 h 1179"/>
              <a:gd name="T52" fmla="*/ 2147483647 w 3519"/>
              <a:gd name="T53" fmla="*/ 2147483647 h 1179"/>
              <a:gd name="T54" fmla="*/ 2147483647 w 3519"/>
              <a:gd name="T55" fmla="*/ 2147483647 h 1179"/>
              <a:gd name="T56" fmla="*/ 2147483647 w 3519"/>
              <a:gd name="T57" fmla="*/ 2147483647 h 1179"/>
              <a:gd name="T58" fmla="*/ 2147483647 w 3519"/>
              <a:gd name="T59" fmla="*/ 2147483647 h 1179"/>
              <a:gd name="T60" fmla="*/ 2147483647 w 3519"/>
              <a:gd name="T61" fmla="*/ 2147483647 h 1179"/>
              <a:gd name="T62" fmla="*/ 2147483647 w 3519"/>
              <a:gd name="T63" fmla="*/ 2147483647 h 1179"/>
              <a:gd name="T64" fmla="*/ 2147483647 w 3519"/>
              <a:gd name="T65" fmla="*/ 2147483647 h 1179"/>
              <a:gd name="T66" fmla="*/ 2147483647 w 3519"/>
              <a:gd name="T67" fmla="*/ 2147483647 h 1179"/>
              <a:gd name="T68" fmla="*/ 2147483647 w 3519"/>
              <a:gd name="T69" fmla="*/ 2147483647 h 1179"/>
              <a:gd name="T70" fmla="*/ 2147483647 w 3519"/>
              <a:gd name="T71" fmla="*/ 2147483647 h 1179"/>
              <a:gd name="T72" fmla="*/ 2147483647 w 3519"/>
              <a:gd name="T73" fmla="*/ 2147483647 h 1179"/>
              <a:gd name="T74" fmla="*/ 2147483647 w 3519"/>
              <a:gd name="T75" fmla="*/ 2147483647 h 1179"/>
              <a:gd name="T76" fmla="*/ 2147483647 w 3519"/>
              <a:gd name="T77" fmla="*/ 2147483647 h 1179"/>
              <a:gd name="T78" fmla="*/ 2147483647 w 3519"/>
              <a:gd name="T79" fmla="*/ 2147483647 h 1179"/>
              <a:gd name="T80" fmla="*/ 2147483647 w 3519"/>
              <a:gd name="T81" fmla="*/ 2147483647 h 1179"/>
              <a:gd name="T82" fmla="*/ 0 w 3519"/>
              <a:gd name="T83" fmla="*/ 2147483647 h 1179"/>
              <a:gd name="T84" fmla="*/ 0 w 3519"/>
              <a:gd name="T85" fmla="*/ 2147483647 h 11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19"/>
              <a:gd name="T130" fmla="*/ 0 h 1179"/>
              <a:gd name="T131" fmla="*/ 3519 w 3519"/>
              <a:gd name="T132" fmla="*/ 1179 h 11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19" h="1179">
                <a:moveTo>
                  <a:pt x="0" y="927"/>
                </a:moveTo>
                <a:lnTo>
                  <a:pt x="567" y="765"/>
                </a:lnTo>
                <a:lnTo>
                  <a:pt x="1080" y="648"/>
                </a:lnTo>
                <a:lnTo>
                  <a:pt x="1071" y="441"/>
                </a:lnTo>
                <a:lnTo>
                  <a:pt x="1089" y="315"/>
                </a:lnTo>
                <a:lnTo>
                  <a:pt x="1377" y="243"/>
                </a:lnTo>
                <a:lnTo>
                  <a:pt x="1557" y="234"/>
                </a:lnTo>
                <a:lnTo>
                  <a:pt x="1728" y="279"/>
                </a:lnTo>
                <a:lnTo>
                  <a:pt x="1818" y="180"/>
                </a:lnTo>
                <a:lnTo>
                  <a:pt x="2007" y="81"/>
                </a:lnTo>
                <a:lnTo>
                  <a:pt x="2133" y="0"/>
                </a:lnTo>
                <a:lnTo>
                  <a:pt x="3519" y="0"/>
                </a:lnTo>
                <a:lnTo>
                  <a:pt x="3438" y="234"/>
                </a:lnTo>
                <a:lnTo>
                  <a:pt x="3195" y="189"/>
                </a:lnTo>
                <a:lnTo>
                  <a:pt x="2988" y="171"/>
                </a:lnTo>
                <a:lnTo>
                  <a:pt x="2862" y="198"/>
                </a:lnTo>
                <a:lnTo>
                  <a:pt x="2763" y="189"/>
                </a:lnTo>
                <a:lnTo>
                  <a:pt x="2646" y="144"/>
                </a:lnTo>
                <a:lnTo>
                  <a:pt x="2556" y="279"/>
                </a:lnTo>
                <a:lnTo>
                  <a:pt x="2484" y="270"/>
                </a:lnTo>
                <a:lnTo>
                  <a:pt x="2430" y="189"/>
                </a:lnTo>
                <a:lnTo>
                  <a:pt x="2349" y="270"/>
                </a:lnTo>
                <a:lnTo>
                  <a:pt x="2178" y="324"/>
                </a:lnTo>
                <a:lnTo>
                  <a:pt x="2016" y="261"/>
                </a:lnTo>
                <a:lnTo>
                  <a:pt x="1908" y="261"/>
                </a:lnTo>
                <a:lnTo>
                  <a:pt x="1782" y="351"/>
                </a:lnTo>
                <a:lnTo>
                  <a:pt x="1773" y="459"/>
                </a:lnTo>
                <a:lnTo>
                  <a:pt x="1836" y="549"/>
                </a:lnTo>
                <a:lnTo>
                  <a:pt x="1701" y="594"/>
                </a:lnTo>
                <a:lnTo>
                  <a:pt x="1530" y="612"/>
                </a:lnTo>
                <a:lnTo>
                  <a:pt x="1449" y="738"/>
                </a:lnTo>
                <a:lnTo>
                  <a:pt x="1377" y="747"/>
                </a:lnTo>
                <a:lnTo>
                  <a:pt x="1251" y="819"/>
                </a:lnTo>
                <a:lnTo>
                  <a:pt x="1188" y="855"/>
                </a:lnTo>
                <a:lnTo>
                  <a:pt x="1098" y="837"/>
                </a:lnTo>
                <a:lnTo>
                  <a:pt x="927" y="972"/>
                </a:lnTo>
                <a:lnTo>
                  <a:pt x="792" y="1062"/>
                </a:lnTo>
                <a:lnTo>
                  <a:pt x="585" y="1062"/>
                </a:lnTo>
                <a:lnTo>
                  <a:pt x="414" y="1089"/>
                </a:lnTo>
                <a:lnTo>
                  <a:pt x="279" y="1098"/>
                </a:lnTo>
                <a:lnTo>
                  <a:pt x="117" y="1161"/>
                </a:lnTo>
                <a:lnTo>
                  <a:pt x="0" y="1179"/>
                </a:lnTo>
                <a:lnTo>
                  <a:pt x="0" y="927"/>
                </a:lnTo>
                <a:close/>
              </a:path>
            </a:pathLst>
          </a:custGeom>
          <a:solidFill>
            <a:schemeClr val="bg1"/>
          </a:solidFill>
          <a:ln w="9525">
            <a:noFill/>
            <a:round/>
            <a:headEnd/>
            <a:tailEnd/>
          </a:ln>
        </p:spPr>
        <p:txBody>
          <a:bodyPr/>
          <a:lstStyle/>
          <a:p>
            <a:endParaRPr lang="en-US"/>
          </a:p>
        </p:txBody>
      </p:sp>
      <p:sp>
        <p:nvSpPr>
          <p:cNvPr id="10" name="Freeform 18"/>
          <p:cNvSpPr>
            <a:spLocks/>
          </p:cNvSpPr>
          <p:nvPr/>
        </p:nvSpPr>
        <p:spPr bwMode="auto">
          <a:xfrm>
            <a:off x="1516856" y="825743"/>
            <a:ext cx="4957763" cy="1700212"/>
          </a:xfrm>
          <a:custGeom>
            <a:avLst/>
            <a:gdLst>
              <a:gd name="T0" fmla="*/ 0 w 3123"/>
              <a:gd name="T1" fmla="*/ 2147483647 h 1071"/>
              <a:gd name="T2" fmla="*/ 2147483647 w 3123"/>
              <a:gd name="T3" fmla="*/ 2147483647 h 1071"/>
              <a:gd name="T4" fmla="*/ 2147483647 w 3123"/>
              <a:gd name="T5" fmla="*/ 2147483647 h 1071"/>
              <a:gd name="T6" fmla="*/ 2147483647 w 3123"/>
              <a:gd name="T7" fmla="*/ 2147483647 h 1071"/>
              <a:gd name="T8" fmla="*/ 2147483647 w 3123"/>
              <a:gd name="T9" fmla="*/ 2147483647 h 1071"/>
              <a:gd name="T10" fmla="*/ 2147483647 w 3123"/>
              <a:gd name="T11" fmla="*/ 2147483647 h 1071"/>
              <a:gd name="T12" fmla="*/ 2147483647 w 3123"/>
              <a:gd name="T13" fmla="*/ 2147483647 h 1071"/>
              <a:gd name="T14" fmla="*/ 2147483647 w 3123"/>
              <a:gd name="T15" fmla="*/ 2147483647 h 1071"/>
              <a:gd name="T16" fmla="*/ 2147483647 w 3123"/>
              <a:gd name="T17" fmla="*/ 2147483647 h 1071"/>
              <a:gd name="T18" fmla="*/ 2147483647 w 3123"/>
              <a:gd name="T19" fmla="*/ 2147483647 h 1071"/>
              <a:gd name="T20" fmla="*/ 2147483647 w 3123"/>
              <a:gd name="T21" fmla="*/ 2147483647 h 1071"/>
              <a:gd name="T22" fmla="*/ 2147483647 w 3123"/>
              <a:gd name="T23" fmla="*/ 0 h 10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3"/>
              <a:gd name="T37" fmla="*/ 0 h 1071"/>
              <a:gd name="T38" fmla="*/ 3123 w 3123"/>
              <a:gd name="T39" fmla="*/ 1071 h 10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3" h="1071">
                <a:moveTo>
                  <a:pt x="0" y="1071"/>
                </a:moveTo>
                <a:cubicBezTo>
                  <a:pt x="98" y="1048"/>
                  <a:pt x="197" y="1026"/>
                  <a:pt x="360" y="981"/>
                </a:cubicBezTo>
                <a:cubicBezTo>
                  <a:pt x="523" y="936"/>
                  <a:pt x="839" y="849"/>
                  <a:pt x="981" y="801"/>
                </a:cubicBezTo>
                <a:cubicBezTo>
                  <a:pt x="1123" y="753"/>
                  <a:pt x="1149" y="739"/>
                  <a:pt x="1215" y="693"/>
                </a:cubicBezTo>
                <a:cubicBezTo>
                  <a:pt x="1281" y="647"/>
                  <a:pt x="1305" y="574"/>
                  <a:pt x="1377" y="522"/>
                </a:cubicBezTo>
                <a:cubicBezTo>
                  <a:pt x="1449" y="470"/>
                  <a:pt x="1571" y="420"/>
                  <a:pt x="1647" y="378"/>
                </a:cubicBezTo>
                <a:cubicBezTo>
                  <a:pt x="1723" y="336"/>
                  <a:pt x="1773" y="304"/>
                  <a:pt x="1836" y="270"/>
                </a:cubicBezTo>
                <a:cubicBezTo>
                  <a:pt x="1899" y="236"/>
                  <a:pt x="1953" y="186"/>
                  <a:pt x="2025" y="171"/>
                </a:cubicBezTo>
                <a:cubicBezTo>
                  <a:pt x="2097" y="156"/>
                  <a:pt x="2169" y="197"/>
                  <a:pt x="2268" y="180"/>
                </a:cubicBezTo>
                <a:cubicBezTo>
                  <a:pt x="2367" y="163"/>
                  <a:pt x="2510" y="84"/>
                  <a:pt x="2619" y="72"/>
                </a:cubicBezTo>
                <a:cubicBezTo>
                  <a:pt x="2728" y="60"/>
                  <a:pt x="2841" y="120"/>
                  <a:pt x="2925" y="108"/>
                </a:cubicBezTo>
                <a:cubicBezTo>
                  <a:pt x="3009" y="96"/>
                  <a:pt x="3066" y="48"/>
                  <a:pt x="3123" y="0"/>
                </a:cubicBezTo>
              </a:path>
            </a:pathLst>
          </a:custGeom>
          <a:noFill/>
          <a:ln w="9525">
            <a:solidFill>
              <a:schemeClr val="bg2"/>
            </a:solidFill>
            <a:round/>
            <a:headEnd/>
            <a:tailEnd/>
          </a:ln>
        </p:spPr>
        <p:txBody>
          <a:bodyPr/>
          <a:lstStyle/>
          <a:p>
            <a:endParaRPr lang="en-US"/>
          </a:p>
        </p:txBody>
      </p:sp>
      <p:sp>
        <p:nvSpPr>
          <p:cNvPr id="11" name="Freeform 25"/>
          <p:cNvSpPr>
            <a:spLocks/>
          </p:cNvSpPr>
          <p:nvPr/>
        </p:nvSpPr>
        <p:spPr bwMode="auto">
          <a:xfrm>
            <a:off x="7620000" y="870469"/>
            <a:ext cx="1282700" cy="2438400"/>
          </a:xfrm>
          <a:custGeom>
            <a:avLst/>
            <a:gdLst>
              <a:gd name="T0" fmla="*/ 2147483647 w 808"/>
              <a:gd name="T1" fmla="*/ 2147483647 h 1536"/>
              <a:gd name="T2" fmla="*/ 2147483647 w 808"/>
              <a:gd name="T3" fmla="*/ 2147483647 h 1536"/>
              <a:gd name="T4" fmla="*/ 2147483647 w 808"/>
              <a:gd name="T5" fmla="*/ 2147483647 h 1536"/>
              <a:gd name="T6" fmla="*/ 2147483647 w 808"/>
              <a:gd name="T7" fmla="*/ 2147483647 h 1536"/>
              <a:gd name="T8" fmla="*/ 2147483647 w 808"/>
              <a:gd name="T9" fmla="*/ 2147483647 h 1536"/>
              <a:gd name="T10" fmla="*/ 2147483647 w 808"/>
              <a:gd name="T11" fmla="*/ 2147483647 h 1536"/>
              <a:gd name="T12" fmla="*/ 2147483647 w 808"/>
              <a:gd name="T13" fmla="*/ 2147483647 h 1536"/>
              <a:gd name="T14" fmla="*/ 2147483647 w 808"/>
              <a:gd name="T15" fmla="*/ 0 h 1536"/>
              <a:gd name="T16" fmla="*/ 2147483647 w 808"/>
              <a:gd name="T17" fmla="*/ 2147483647 h 1536"/>
              <a:gd name="T18" fmla="*/ 2147483647 w 808"/>
              <a:gd name="T19" fmla="*/ 2147483647 h 1536"/>
              <a:gd name="T20" fmla="*/ 2147483647 w 808"/>
              <a:gd name="T21" fmla="*/ 2147483647 h 1536"/>
              <a:gd name="T22" fmla="*/ 2147483647 w 808"/>
              <a:gd name="T23" fmla="*/ 2147483647 h 1536"/>
              <a:gd name="T24" fmla="*/ 0 w 808"/>
              <a:gd name="T25" fmla="*/ 2147483647 h 1536"/>
              <a:gd name="T26" fmla="*/ 2147483647 w 808"/>
              <a:gd name="T27" fmla="*/ 2147483647 h 1536"/>
              <a:gd name="T28" fmla="*/ 2147483647 w 808"/>
              <a:gd name="T29" fmla="*/ 2147483647 h 1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8"/>
              <a:gd name="T46" fmla="*/ 0 h 1536"/>
              <a:gd name="T47" fmla="*/ 808 w 808"/>
              <a:gd name="T48" fmla="*/ 1536 h 1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8" h="1536">
                <a:moveTo>
                  <a:pt x="144" y="1432"/>
                </a:moveTo>
                <a:lnTo>
                  <a:pt x="160" y="1536"/>
                </a:lnTo>
                <a:lnTo>
                  <a:pt x="336" y="1400"/>
                </a:lnTo>
                <a:lnTo>
                  <a:pt x="560" y="1416"/>
                </a:lnTo>
                <a:lnTo>
                  <a:pt x="808" y="1208"/>
                </a:lnTo>
                <a:lnTo>
                  <a:pt x="728" y="608"/>
                </a:lnTo>
                <a:lnTo>
                  <a:pt x="528" y="176"/>
                </a:lnTo>
                <a:lnTo>
                  <a:pt x="344" y="0"/>
                </a:lnTo>
                <a:lnTo>
                  <a:pt x="248" y="160"/>
                </a:lnTo>
                <a:lnTo>
                  <a:pt x="176" y="456"/>
                </a:lnTo>
                <a:lnTo>
                  <a:pt x="200" y="744"/>
                </a:lnTo>
                <a:lnTo>
                  <a:pt x="144" y="936"/>
                </a:lnTo>
                <a:lnTo>
                  <a:pt x="0" y="1048"/>
                </a:lnTo>
                <a:lnTo>
                  <a:pt x="80" y="1264"/>
                </a:lnTo>
                <a:lnTo>
                  <a:pt x="144" y="1432"/>
                </a:lnTo>
                <a:close/>
              </a:path>
            </a:pathLst>
          </a:custGeom>
          <a:solidFill>
            <a:srgbClr val="FFCCCC"/>
          </a:solidFill>
          <a:ln w="9525">
            <a:solidFill>
              <a:srgbClr val="FFCCCC"/>
            </a:solidFill>
            <a:round/>
            <a:headEnd/>
            <a:tailEnd/>
          </a:ln>
        </p:spPr>
        <p:txBody>
          <a:bodyPr/>
          <a:lstStyle/>
          <a:p>
            <a:endParaRPr lang="en-US"/>
          </a:p>
        </p:txBody>
      </p:sp>
      <p:sp>
        <p:nvSpPr>
          <p:cNvPr id="12" name="Freeform 26"/>
          <p:cNvSpPr>
            <a:spLocks/>
          </p:cNvSpPr>
          <p:nvPr/>
        </p:nvSpPr>
        <p:spPr bwMode="auto">
          <a:xfrm>
            <a:off x="8305800" y="4324869"/>
            <a:ext cx="2133600" cy="1612900"/>
          </a:xfrm>
          <a:custGeom>
            <a:avLst/>
            <a:gdLst>
              <a:gd name="T0" fmla="*/ 2147483647 w 1344"/>
              <a:gd name="T1" fmla="*/ 2147483647 h 1016"/>
              <a:gd name="T2" fmla="*/ 2147483647 w 1344"/>
              <a:gd name="T3" fmla="*/ 2147483647 h 1016"/>
              <a:gd name="T4" fmla="*/ 2147483647 w 1344"/>
              <a:gd name="T5" fmla="*/ 2147483647 h 1016"/>
              <a:gd name="T6" fmla="*/ 2147483647 w 1344"/>
              <a:gd name="T7" fmla="*/ 2147483647 h 1016"/>
              <a:gd name="T8" fmla="*/ 2147483647 w 1344"/>
              <a:gd name="T9" fmla="*/ 2147483647 h 1016"/>
              <a:gd name="T10" fmla="*/ 2147483647 w 1344"/>
              <a:gd name="T11" fmla="*/ 2147483647 h 1016"/>
              <a:gd name="T12" fmla="*/ 2147483647 w 1344"/>
              <a:gd name="T13" fmla="*/ 2147483647 h 1016"/>
              <a:gd name="T14" fmla="*/ 2147483647 w 1344"/>
              <a:gd name="T15" fmla="*/ 2147483647 h 1016"/>
              <a:gd name="T16" fmla="*/ 2147483647 w 1344"/>
              <a:gd name="T17" fmla="*/ 2147483647 h 1016"/>
              <a:gd name="T18" fmla="*/ 2147483647 w 1344"/>
              <a:gd name="T19" fmla="*/ 2147483647 h 1016"/>
              <a:gd name="T20" fmla="*/ 2147483647 w 1344"/>
              <a:gd name="T21" fmla="*/ 2147483647 h 1016"/>
              <a:gd name="T22" fmla="*/ 2147483647 w 1344"/>
              <a:gd name="T23" fmla="*/ 2147483647 h 1016"/>
              <a:gd name="T24" fmla="*/ 0 w 1344"/>
              <a:gd name="T25" fmla="*/ 0 h 1016"/>
              <a:gd name="T26" fmla="*/ 2147483647 w 1344"/>
              <a:gd name="T27" fmla="*/ 2147483647 h 1016"/>
              <a:gd name="T28" fmla="*/ 2147483647 w 1344"/>
              <a:gd name="T29" fmla="*/ 2147483647 h 10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4"/>
              <a:gd name="T46" fmla="*/ 0 h 1016"/>
              <a:gd name="T47" fmla="*/ 1344 w 1344"/>
              <a:gd name="T48" fmla="*/ 1016 h 10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4" h="1016">
                <a:moveTo>
                  <a:pt x="280" y="120"/>
                </a:moveTo>
                <a:lnTo>
                  <a:pt x="344" y="64"/>
                </a:lnTo>
                <a:lnTo>
                  <a:pt x="504" y="176"/>
                </a:lnTo>
                <a:lnTo>
                  <a:pt x="872" y="312"/>
                </a:lnTo>
                <a:lnTo>
                  <a:pt x="1216" y="560"/>
                </a:lnTo>
                <a:lnTo>
                  <a:pt x="1344" y="832"/>
                </a:lnTo>
                <a:lnTo>
                  <a:pt x="1200" y="1016"/>
                </a:lnTo>
                <a:lnTo>
                  <a:pt x="984" y="928"/>
                </a:lnTo>
                <a:lnTo>
                  <a:pt x="712" y="712"/>
                </a:lnTo>
                <a:lnTo>
                  <a:pt x="480" y="520"/>
                </a:lnTo>
                <a:lnTo>
                  <a:pt x="272" y="344"/>
                </a:lnTo>
                <a:lnTo>
                  <a:pt x="40" y="304"/>
                </a:lnTo>
                <a:lnTo>
                  <a:pt x="0" y="0"/>
                </a:lnTo>
                <a:lnTo>
                  <a:pt x="200" y="192"/>
                </a:lnTo>
                <a:lnTo>
                  <a:pt x="280" y="120"/>
                </a:lnTo>
                <a:close/>
              </a:path>
            </a:pathLst>
          </a:custGeom>
          <a:solidFill>
            <a:srgbClr val="FFCCCC"/>
          </a:solidFill>
          <a:ln w="9525">
            <a:solidFill>
              <a:srgbClr val="FFCCCC"/>
            </a:solidFill>
            <a:round/>
            <a:headEnd/>
            <a:tailEnd/>
          </a:ln>
        </p:spPr>
        <p:txBody>
          <a:bodyPr/>
          <a:lstStyle/>
          <a:p>
            <a:endParaRPr lang="en-US"/>
          </a:p>
        </p:txBody>
      </p:sp>
      <p:sp>
        <p:nvSpPr>
          <p:cNvPr id="13" name="Line 31"/>
          <p:cNvSpPr>
            <a:spLocks noChangeShapeType="1"/>
          </p:cNvSpPr>
          <p:nvPr/>
        </p:nvSpPr>
        <p:spPr bwMode="auto">
          <a:xfrm flipV="1">
            <a:off x="2819400" y="3083444"/>
            <a:ext cx="381000" cy="609600"/>
          </a:xfrm>
          <a:prstGeom prst="line">
            <a:avLst/>
          </a:prstGeom>
          <a:noFill/>
          <a:ln w="9525">
            <a:solidFill>
              <a:schemeClr val="tx1"/>
            </a:solidFill>
            <a:round/>
            <a:headEnd/>
            <a:tailEnd type="triangle" w="med" len="med"/>
          </a:ln>
        </p:spPr>
        <p:txBody>
          <a:bodyPr/>
          <a:lstStyle/>
          <a:p>
            <a:endParaRPr lang="en-GB"/>
          </a:p>
        </p:txBody>
      </p:sp>
      <p:sp>
        <p:nvSpPr>
          <p:cNvPr id="14" name="Text Box 17"/>
          <p:cNvSpPr txBox="1">
            <a:spLocks noChangeArrowheads="1"/>
          </p:cNvSpPr>
          <p:nvPr/>
        </p:nvSpPr>
        <p:spPr bwMode="auto">
          <a:xfrm>
            <a:off x="2935288" y="5377382"/>
            <a:ext cx="1090612" cy="590550"/>
          </a:xfrm>
          <a:prstGeom prst="rect">
            <a:avLst/>
          </a:prstGeom>
          <a:noFill/>
          <a:ln w="9525">
            <a:noFill/>
            <a:miter lim="800000"/>
            <a:headEnd/>
            <a:tailEnd/>
          </a:ln>
        </p:spPr>
        <p:txBody>
          <a:bodyPr/>
          <a:lstStyle/>
          <a:p>
            <a:pPr algn="ctr" eaLnBrk="0" hangingPunct="0">
              <a:lnSpc>
                <a:spcPct val="105000"/>
              </a:lnSpc>
              <a:spcBef>
                <a:spcPct val="20000"/>
              </a:spcBef>
              <a:defRPr/>
            </a:pPr>
            <a:r>
              <a:rPr lang="en-US" sz="1400" dirty="0">
                <a:solidFill>
                  <a:schemeClr val="bg1"/>
                </a:solidFill>
              </a:rPr>
              <a:t>Mountain habitat 2</a:t>
            </a:r>
          </a:p>
        </p:txBody>
      </p:sp>
      <p:sp>
        <p:nvSpPr>
          <p:cNvPr id="15" name="Text Box 39"/>
          <p:cNvSpPr txBox="1">
            <a:spLocks noChangeArrowheads="1"/>
          </p:cNvSpPr>
          <p:nvPr/>
        </p:nvSpPr>
        <p:spPr bwMode="auto">
          <a:xfrm>
            <a:off x="9093200" y="1022869"/>
            <a:ext cx="1295400" cy="539750"/>
          </a:xfrm>
          <a:prstGeom prst="rect">
            <a:avLst/>
          </a:prstGeom>
          <a:noFill/>
          <a:ln w="0" algn="ctr">
            <a:noFill/>
            <a:miter lim="800000"/>
            <a:headEnd/>
            <a:tailEnd/>
          </a:ln>
        </p:spPr>
        <p:txBody>
          <a:bodyPr>
            <a:spAutoFit/>
          </a:bodyPr>
          <a:lstStyle/>
          <a:p>
            <a:pPr algn="ctr" eaLnBrk="0" hangingPunct="0">
              <a:lnSpc>
                <a:spcPct val="105000"/>
              </a:lnSpc>
              <a:spcBef>
                <a:spcPct val="50000"/>
              </a:spcBef>
              <a:defRPr/>
            </a:pPr>
            <a:r>
              <a:rPr lang="en-US" sz="1400" dirty="0">
                <a:solidFill>
                  <a:schemeClr val="tx1">
                    <a:lumMod val="65000"/>
                    <a:lumOff val="35000"/>
                  </a:schemeClr>
                </a:solidFill>
              </a:rPr>
              <a:t>Mountain habitat 1</a:t>
            </a:r>
          </a:p>
        </p:txBody>
      </p:sp>
      <p:sp>
        <p:nvSpPr>
          <p:cNvPr id="16" name="Text Box 26"/>
          <p:cNvSpPr txBox="1">
            <a:spLocks noChangeArrowheads="1"/>
          </p:cNvSpPr>
          <p:nvPr/>
        </p:nvSpPr>
        <p:spPr bwMode="auto">
          <a:xfrm>
            <a:off x="5036457" y="4064519"/>
            <a:ext cx="2434318" cy="838200"/>
          </a:xfrm>
          <a:prstGeom prst="rect">
            <a:avLst/>
          </a:prstGeom>
          <a:solidFill>
            <a:srgbClr val="000000"/>
          </a:solidFill>
          <a:ln w="9525">
            <a:noFill/>
            <a:miter lim="800000"/>
            <a:headEnd/>
            <a:tailEnd/>
          </a:ln>
        </p:spPr>
        <p:txBody>
          <a:bodyPr/>
          <a:lstStyle/>
          <a:p>
            <a:pPr algn="ctr" eaLnBrk="0" hangingPunct="0">
              <a:lnSpc>
                <a:spcPct val="105000"/>
              </a:lnSpc>
              <a:spcBef>
                <a:spcPct val="20000"/>
              </a:spcBef>
            </a:pPr>
            <a:r>
              <a:rPr lang="en-US" sz="1400" dirty="0">
                <a:solidFill>
                  <a:srgbClr val="FFFFFF"/>
                </a:solidFill>
              </a:rPr>
              <a:t>Proposed compensation site #2, </a:t>
            </a:r>
          </a:p>
          <a:p>
            <a:pPr algn="ctr" eaLnBrk="0" hangingPunct="0">
              <a:lnSpc>
                <a:spcPct val="105000"/>
              </a:lnSpc>
              <a:spcBef>
                <a:spcPct val="20000"/>
              </a:spcBef>
            </a:pPr>
            <a:r>
              <a:rPr lang="en-US" sz="1400" dirty="0">
                <a:solidFill>
                  <a:srgbClr val="FFFFFF"/>
                </a:solidFill>
              </a:rPr>
              <a:t>connectivity</a:t>
            </a:r>
            <a:endParaRPr lang="en-US" sz="1000" dirty="0">
              <a:solidFill>
                <a:srgbClr val="FFFFFF"/>
              </a:solidFill>
            </a:endParaRPr>
          </a:p>
        </p:txBody>
      </p:sp>
      <p:sp>
        <p:nvSpPr>
          <p:cNvPr id="17" name="Line 37"/>
          <p:cNvSpPr>
            <a:spLocks noChangeShapeType="1"/>
          </p:cNvSpPr>
          <p:nvPr/>
        </p:nvSpPr>
        <p:spPr bwMode="auto">
          <a:xfrm flipV="1">
            <a:off x="6924676" y="3769244"/>
            <a:ext cx="847725" cy="571500"/>
          </a:xfrm>
          <a:prstGeom prst="line">
            <a:avLst/>
          </a:prstGeom>
          <a:noFill/>
          <a:ln w="9525">
            <a:solidFill>
              <a:schemeClr val="tx1"/>
            </a:solidFill>
            <a:round/>
            <a:headEnd/>
            <a:tailEnd type="triangle" w="med" len="med"/>
          </a:ln>
        </p:spPr>
        <p:txBody>
          <a:bodyPr/>
          <a:lstStyle/>
          <a:p>
            <a:endParaRPr lang="en-GB"/>
          </a:p>
        </p:txBody>
      </p:sp>
      <p:sp>
        <p:nvSpPr>
          <p:cNvPr id="18" name="Freeform 10"/>
          <p:cNvSpPr>
            <a:spLocks/>
          </p:cNvSpPr>
          <p:nvPr/>
        </p:nvSpPr>
        <p:spPr bwMode="auto">
          <a:xfrm>
            <a:off x="8958264" y="4145482"/>
            <a:ext cx="1724025" cy="2019300"/>
          </a:xfrm>
          <a:custGeom>
            <a:avLst/>
            <a:gdLst>
              <a:gd name="T0" fmla="*/ 2147483647 w 1086"/>
              <a:gd name="T1" fmla="*/ 2147483647 h 1272"/>
              <a:gd name="T2" fmla="*/ 2147483647 w 1086"/>
              <a:gd name="T3" fmla="*/ 2147483647 h 1272"/>
              <a:gd name="T4" fmla="*/ 2147483647 w 1086"/>
              <a:gd name="T5" fmla="*/ 2147483647 h 1272"/>
              <a:gd name="T6" fmla="*/ 2147483647 w 1086"/>
              <a:gd name="T7" fmla="*/ 2147483647 h 1272"/>
              <a:gd name="T8" fmla="*/ 2147483647 w 1086"/>
              <a:gd name="T9" fmla="*/ 2147483647 h 1272"/>
              <a:gd name="T10" fmla="*/ 2147483647 w 1086"/>
              <a:gd name="T11" fmla="*/ 2147483647 h 1272"/>
              <a:gd name="T12" fmla="*/ 2147483647 w 1086"/>
              <a:gd name="T13" fmla="*/ 2147483647 h 1272"/>
              <a:gd name="T14" fmla="*/ 0 60000 65536"/>
              <a:gd name="T15" fmla="*/ 0 60000 65536"/>
              <a:gd name="T16" fmla="*/ 0 60000 65536"/>
              <a:gd name="T17" fmla="*/ 0 60000 65536"/>
              <a:gd name="T18" fmla="*/ 0 60000 65536"/>
              <a:gd name="T19" fmla="*/ 0 60000 65536"/>
              <a:gd name="T20" fmla="*/ 0 60000 65536"/>
              <a:gd name="T21" fmla="*/ 0 w 1086"/>
              <a:gd name="T22" fmla="*/ 0 h 1272"/>
              <a:gd name="T23" fmla="*/ 1086 w 1086"/>
              <a:gd name="T24" fmla="*/ 1272 h 1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6" h="1272">
                <a:moveTo>
                  <a:pt x="186" y="1272"/>
                </a:moveTo>
                <a:cubicBezTo>
                  <a:pt x="159" y="1161"/>
                  <a:pt x="133" y="1051"/>
                  <a:pt x="105" y="930"/>
                </a:cubicBezTo>
                <a:cubicBezTo>
                  <a:pt x="77" y="809"/>
                  <a:pt x="15" y="657"/>
                  <a:pt x="15" y="543"/>
                </a:cubicBezTo>
                <a:cubicBezTo>
                  <a:pt x="15" y="429"/>
                  <a:pt x="0" y="333"/>
                  <a:pt x="105" y="246"/>
                </a:cubicBezTo>
                <a:cubicBezTo>
                  <a:pt x="210" y="159"/>
                  <a:pt x="521" y="42"/>
                  <a:pt x="645" y="21"/>
                </a:cubicBezTo>
                <a:cubicBezTo>
                  <a:pt x="769" y="0"/>
                  <a:pt x="779" y="72"/>
                  <a:pt x="852" y="120"/>
                </a:cubicBezTo>
                <a:cubicBezTo>
                  <a:pt x="925" y="168"/>
                  <a:pt x="1037" y="270"/>
                  <a:pt x="1086" y="309"/>
                </a:cubicBezTo>
              </a:path>
            </a:pathLst>
          </a:custGeom>
          <a:noFill/>
          <a:ln w="9525">
            <a:solidFill>
              <a:schemeClr val="bg2"/>
            </a:solidFill>
            <a:round/>
            <a:headEnd/>
            <a:tailEnd/>
          </a:ln>
        </p:spPr>
        <p:txBody>
          <a:bodyPr/>
          <a:lstStyle/>
          <a:p>
            <a:endParaRPr lang="en-US"/>
          </a:p>
        </p:txBody>
      </p:sp>
      <p:sp>
        <p:nvSpPr>
          <p:cNvPr id="19" name="Text Box 33"/>
          <p:cNvSpPr txBox="1">
            <a:spLocks noChangeArrowheads="1"/>
          </p:cNvSpPr>
          <p:nvPr/>
        </p:nvSpPr>
        <p:spPr bwMode="auto">
          <a:xfrm>
            <a:off x="9093200" y="4983682"/>
            <a:ext cx="1143000" cy="476250"/>
          </a:xfrm>
          <a:prstGeom prst="rect">
            <a:avLst/>
          </a:prstGeom>
          <a:noFill/>
          <a:ln w="0" algn="ctr">
            <a:noFill/>
            <a:miter lim="800000"/>
            <a:headEnd/>
            <a:tailEnd/>
          </a:ln>
        </p:spPr>
        <p:txBody>
          <a:bodyPr>
            <a:spAutoFit/>
          </a:bodyPr>
          <a:lstStyle/>
          <a:p>
            <a:pPr algn="ctr" eaLnBrk="0" hangingPunct="0">
              <a:lnSpc>
                <a:spcPct val="105000"/>
              </a:lnSpc>
              <a:spcBef>
                <a:spcPct val="50000"/>
              </a:spcBef>
            </a:pPr>
            <a:r>
              <a:rPr lang="en-US" sz="1200"/>
              <a:t>Protected area 2</a:t>
            </a:r>
          </a:p>
        </p:txBody>
      </p:sp>
      <p:sp>
        <p:nvSpPr>
          <p:cNvPr id="20" name="Text Box 33"/>
          <p:cNvSpPr txBox="1">
            <a:spLocks noChangeArrowheads="1"/>
          </p:cNvSpPr>
          <p:nvPr/>
        </p:nvSpPr>
        <p:spPr bwMode="auto">
          <a:xfrm>
            <a:off x="7810500" y="2024582"/>
            <a:ext cx="1143000" cy="476250"/>
          </a:xfrm>
          <a:prstGeom prst="rect">
            <a:avLst/>
          </a:prstGeom>
          <a:noFill/>
          <a:ln w="0" algn="ctr">
            <a:noFill/>
            <a:miter lim="800000"/>
            <a:headEnd/>
            <a:tailEnd/>
          </a:ln>
        </p:spPr>
        <p:txBody>
          <a:bodyPr>
            <a:spAutoFit/>
          </a:bodyPr>
          <a:lstStyle/>
          <a:p>
            <a:pPr algn="ctr" eaLnBrk="0" hangingPunct="0">
              <a:lnSpc>
                <a:spcPct val="105000"/>
              </a:lnSpc>
              <a:spcBef>
                <a:spcPct val="50000"/>
              </a:spcBef>
            </a:pPr>
            <a:r>
              <a:rPr lang="en-US" sz="1200"/>
              <a:t>Protected area 1</a:t>
            </a:r>
          </a:p>
        </p:txBody>
      </p:sp>
      <p:sp>
        <p:nvSpPr>
          <p:cNvPr id="21" name="Freeform 11"/>
          <p:cNvSpPr>
            <a:spLocks/>
          </p:cNvSpPr>
          <p:nvPr/>
        </p:nvSpPr>
        <p:spPr bwMode="auto">
          <a:xfrm>
            <a:off x="3952876" y="2478608"/>
            <a:ext cx="6715125" cy="3686175"/>
          </a:xfrm>
          <a:custGeom>
            <a:avLst/>
            <a:gdLst>
              <a:gd name="T0" fmla="*/ 2147483647 w 4230"/>
              <a:gd name="T1" fmla="*/ 2147483647 h 2322"/>
              <a:gd name="T2" fmla="*/ 2147483647 w 4230"/>
              <a:gd name="T3" fmla="*/ 2147483647 h 2322"/>
              <a:gd name="T4" fmla="*/ 2147483647 w 4230"/>
              <a:gd name="T5" fmla="*/ 2147483647 h 2322"/>
              <a:gd name="T6" fmla="*/ 2147483647 w 4230"/>
              <a:gd name="T7" fmla="*/ 2147483647 h 2322"/>
              <a:gd name="T8" fmla="*/ 2147483647 w 4230"/>
              <a:gd name="T9" fmla="*/ 2147483647 h 2322"/>
              <a:gd name="T10" fmla="*/ 2147483647 w 4230"/>
              <a:gd name="T11" fmla="*/ 2147483647 h 2322"/>
              <a:gd name="T12" fmla="*/ 2147483647 w 4230"/>
              <a:gd name="T13" fmla="*/ 2147483647 h 2322"/>
              <a:gd name="T14" fmla="*/ 2147483647 w 4230"/>
              <a:gd name="T15" fmla="*/ 2147483647 h 2322"/>
              <a:gd name="T16" fmla="*/ 2147483647 w 4230"/>
              <a:gd name="T17" fmla="*/ 2147483647 h 2322"/>
              <a:gd name="T18" fmla="*/ 2147483647 w 4230"/>
              <a:gd name="T19" fmla="*/ 2147483647 h 2322"/>
              <a:gd name="T20" fmla="*/ 2147483647 w 4230"/>
              <a:gd name="T21" fmla="*/ 2147483647 h 2322"/>
              <a:gd name="T22" fmla="*/ 2147483647 w 4230"/>
              <a:gd name="T23" fmla="*/ 2147483647 h 2322"/>
              <a:gd name="T24" fmla="*/ 2147483647 w 4230"/>
              <a:gd name="T25" fmla="*/ 2147483647 h 2322"/>
              <a:gd name="T26" fmla="*/ 2147483647 w 4230"/>
              <a:gd name="T27" fmla="*/ 2147483647 h 2322"/>
              <a:gd name="T28" fmla="*/ 2147483647 w 4230"/>
              <a:gd name="T29" fmla="*/ 2147483647 h 2322"/>
              <a:gd name="T30" fmla="*/ 2147483647 w 4230"/>
              <a:gd name="T31" fmla="*/ 2147483647 h 2322"/>
              <a:gd name="T32" fmla="*/ 0 w 4230"/>
              <a:gd name="T33" fmla="*/ 2147483647 h 2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30"/>
              <a:gd name="T52" fmla="*/ 0 h 2322"/>
              <a:gd name="T53" fmla="*/ 4230 w 4230"/>
              <a:gd name="T54" fmla="*/ 2322 h 2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30" h="2322">
                <a:moveTo>
                  <a:pt x="4230" y="450"/>
                </a:moveTo>
                <a:cubicBezTo>
                  <a:pt x="4159" y="397"/>
                  <a:pt x="4089" y="344"/>
                  <a:pt x="3996" y="297"/>
                </a:cubicBezTo>
                <a:cubicBezTo>
                  <a:pt x="3903" y="250"/>
                  <a:pt x="3774" y="186"/>
                  <a:pt x="3672" y="171"/>
                </a:cubicBezTo>
                <a:cubicBezTo>
                  <a:pt x="3570" y="156"/>
                  <a:pt x="3460" y="200"/>
                  <a:pt x="3384" y="207"/>
                </a:cubicBezTo>
                <a:cubicBezTo>
                  <a:pt x="3308" y="214"/>
                  <a:pt x="3296" y="249"/>
                  <a:pt x="3213" y="216"/>
                </a:cubicBezTo>
                <a:cubicBezTo>
                  <a:pt x="3130" y="183"/>
                  <a:pt x="3031" y="0"/>
                  <a:pt x="2889" y="9"/>
                </a:cubicBezTo>
                <a:cubicBezTo>
                  <a:pt x="2747" y="18"/>
                  <a:pt x="2488" y="212"/>
                  <a:pt x="2358" y="270"/>
                </a:cubicBezTo>
                <a:cubicBezTo>
                  <a:pt x="2228" y="328"/>
                  <a:pt x="2211" y="366"/>
                  <a:pt x="2106" y="360"/>
                </a:cubicBezTo>
                <a:cubicBezTo>
                  <a:pt x="2001" y="354"/>
                  <a:pt x="1882" y="237"/>
                  <a:pt x="1728" y="234"/>
                </a:cubicBezTo>
                <a:cubicBezTo>
                  <a:pt x="1574" y="231"/>
                  <a:pt x="1316" y="285"/>
                  <a:pt x="1179" y="342"/>
                </a:cubicBezTo>
                <a:cubicBezTo>
                  <a:pt x="1042" y="399"/>
                  <a:pt x="1005" y="503"/>
                  <a:pt x="909" y="576"/>
                </a:cubicBezTo>
                <a:cubicBezTo>
                  <a:pt x="813" y="649"/>
                  <a:pt x="666" y="671"/>
                  <a:pt x="603" y="783"/>
                </a:cubicBezTo>
                <a:cubicBezTo>
                  <a:pt x="540" y="895"/>
                  <a:pt x="553" y="1134"/>
                  <a:pt x="531" y="1251"/>
                </a:cubicBezTo>
                <a:cubicBezTo>
                  <a:pt x="509" y="1368"/>
                  <a:pt x="507" y="1385"/>
                  <a:pt x="468" y="1485"/>
                </a:cubicBezTo>
                <a:cubicBezTo>
                  <a:pt x="429" y="1585"/>
                  <a:pt x="332" y="1757"/>
                  <a:pt x="297" y="1854"/>
                </a:cubicBezTo>
                <a:cubicBezTo>
                  <a:pt x="262" y="1951"/>
                  <a:pt x="310" y="1992"/>
                  <a:pt x="261" y="2070"/>
                </a:cubicBezTo>
                <a:cubicBezTo>
                  <a:pt x="212" y="2148"/>
                  <a:pt x="106" y="2235"/>
                  <a:pt x="0" y="2322"/>
                </a:cubicBezTo>
              </a:path>
            </a:pathLst>
          </a:custGeom>
          <a:noFill/>
          <a:ln w="9525">
            <a:solidFill>
              <a:schemeClr val="accent2"/>
            </a:solidFill>
            <a:prstDash val="dash"/>
            <a:round/>
            <a:headEnd/>
            <a:tailEnd/>
          </a:ln>
        </p:spPr>
        <p:txBody>
          <a:bodyPr/>
          <a:lstStyle/>
          <a:p>
            <a:endParaRPr lang="en-US"/>
          </a:p>
        </p:txBody>
      </p:sp>
      <p:sp>
        <p:nvSpPr>
          <p:cNvPr id="22" name="Text Box 9"/>
          <p:cNvSpPr txBox="1">
            <a:spLocks noChangeArrowheads="1"/>
          </p:cNvSpPr>
          <p:nvPr/>
        </p:nvSpPr>
        <p:spPr bwMode="auto">
          <a:xfrm>
            <a:off x="9353550" y="1889645"/>
            <a:ext cx="1092200" cy="454025"/>
          </a:xfrm>
          <a:prstGeom prst="rect">
            <a:avLst/>
          </a:prstGeom>
          <a:noFill/>
          <a:ln w="9525">
            <a:noFill/>
            <a:miter lim="800000"/>
            <a:headEnd/>
            <a:tailEnd/>
          </a:ln>
        </p:spPr>
        <p:txBody>
          <a:bodyPr/>
          <a:lstStyle/>
          <a:p>
            <a:pPr algn="ctr" eaLnBrk="0" hangingPunct="0">
              <a:lnSpc>
                <a:spcPct val="105000"/>
              </a:lnSpc>
              <a:spcBef>
                <a:spcPct val="20000"/>
              </a:spcBef>
              <a:defRPr/>
            </a:pPr>
            <a:r>
              <a:rPr lang="en-US" sz="1400" dirty="0">
                <a:solidFill>
                  <a:schemeClr val="tx1">
                    <a:lumMod val="65000"/>
                    <a:lumOff val="35000"/>
                  </a:schemeClr>
                </a:solidFill>
              </a:rPr>
              <a:t>Ridge line</a:t>
            </a:r>
          </a:p>
        </p:txBody>
      </p:sp>
      <p:sp>
        <p:nvSpPr>
          <p:cNvPr id="23" name="Line 41"/>
          <p:cNvSpPr>
            <a:spLocks noChangeShapeType="1"/>
          </p:cNvSpPr>
          <p:nvPr/>
        </p:nvSpPr>
        <p:spPr bwMode="auto">
          <a:xfrm>
            <a:off x="9906000" y="2191269"/>
            <a:ext cx="0" cy="571500"/>
          </a:xfrm>
          <a:prstGeom prst="line">
            <a:avLst/>
          </a:prstGeom>
          <a:noFill/>
          <a:ln w="9525">
            <a:solidFill>
              <a:schemeClr val="tx1"/>
            </a:solidFill>
            <a:round/>
            <a:headEnd/>
            <a:tailEnd type="triangle" w="med" len="med"/>
          </a:ln>
        </p:spPr>
        <p:txBody>
          <a:bodyPr/>
          <a:lstStyle/>
          <a:p>
            <a:endParaRPr lang="en-GB"/>
          </a:p>
        </p:txBody>
      </p:sp>
      <p:sp>
        <p:nvSpPr>
          <p:cNvPr id="24" name="Text Box 26"/>
          <p:cNvSpPr txBox="1">
            <a:spLocks noChangeArrowheads="1"/>
          </p:cNvSpPr>
          <p:nvPr/>
        </p:nvSpPr>
        <p:spPr bwMode="auto">
          <a:xfrm>
            <a:off x="4286250" y="2883419"/>
            <a:ext cx="2519363" cy="990600"/>
          </a:xfrm>
          <a:prstGeom prst="rect">
            <a:avLst/>
          </a:prstGeom>
          <a:solidFill>
            <a:srgbClr val="000000"/>
          </a:solidFill>
          <a:ln w="9525">
            <a:noFill/>
            <a:miter lim="800000"/>
            <a:headEnd/>
            <a:tailEnd/>
          </a:ln>
        </p:spPr>
        <p:txBody>
          <a:bodyPr/>
          <a:lstStyle/>
          <a:p>
            <a:pPr algn="ctr" eaLnBrk="0" hangingPunct="0">
              <a:lnSpc>
                <a:spcPct val="105000"/>
              </a:lnSpc>
              <a:spcBef>
                <a:spcPct val="20000"/>
              </a:spcBef>
            </a:pPr>
            <a:r>
              <a:rPr lang="en-US" sz="1400" dirty="0">
                <a:solidFill>
                  <a:srgbClr val="FFFFFF"/>
                </a:solidFill>
              </a:rPr>
              <a:t>Proposed </a:t>
            </a:r>
            <a:r>
              <a:rPr lang="en-US" sz="1400" dirty="0" err="1">
                <a:solidFill>
                  <a:srgbClr val="FFFFFF"/>
                </a:solidFill>
              </a:rPr>
              <a:t>compensationsite</a:t>
            </a:r>
            <a:r>
              <a:rPr lang="en-US" sz="1400" dirty="0">
                <a:solidFill>
                  <a:srgbClr val="FFFFFF"/>
                </a:solidFill>
              </a:rPr>
              <a:t> #1, close to impact community; </a:t>
            </a:r>
          </a:p>
          <a:p>
            <a:pPr algn="ctr" eaLnBrk="0" hangingPunct="0">
              <a:lnSpc>
                <a:spcPct val="105000"/>
              </a:lnSpc>
              <a:spcBef>
                <a:spcPct val="20000"/>
              </a:spcBef>
            </a:pPr>
            <a:r>
              <a:rPr lang="en-US" sz="1400" dirty="0">
                <a:solidFill>
                  <a:srgbClr val="FFFFFF"/>
                </a:solidFill>
              </a:rPr>
              <a:t>both habitats</a:t>
            </a:r>
            <a:endParaRPr lang="en-US" sz="1000" dirty="0">
              <a:solidFill>
                <a:srgbClr val="FFFFFF"/>
              </a:solidFill>
            </a:endParaRPr>
          </a:p>
        </p:txBody>
      </p:sp>
      <p:sp>
        <p:nvSpPr>
          <p:cNvPr id="25" name="Line 43"/>
          <p:cNvSpPr>
            <a:spLocks noChangeShapeType="1"/>
          </p:cNvSpPr>
          <p:nvPr/>
        </p:nvSpPr>
        <p:spPr bwMode="auto">
          <a:xfrm flipH="1" flipV="1">
            <a:off x="5391150" y="2559570"/>
            <a:ext cx="171450" cy="371475"/>
          </a:xfrm>
          <a:prstGeom prst="line">
            <a:avLst/>
          </a:prstGeom>
          <a:noFill/>
          <a:ln w="9525">
            <a:solidFill>
              <a:schemeClr val="tx1"/>
            </a:solidFill>
            <a:round/>
            <a:headEnd/>
            <a:tailEnd type="triangle" w="med" len="med"/>
          </a:ln>
        </p:spPr>
        <p:txBody>
          <a:bodyPr/>
          <a:lstStyle/>
          <a:p>
            <a:endParaRPr lang="en-GB"/>
          </a:p>
        </p:txBody>
      </p:sp>
      <p:sp>
        <p:nvSpPr>
          <p:cNvPr id="26" name="Text Box 17"/>
          <p:cNvSpPr txBox="1">
            <a:spLocks noChangeArrowheads="1"/>
          </p:cNvSpPr>
          <p:nvPr/>
        </p:nvSpPr>
        <p:spPr bwMode="auto">
          <a:xfrm>
            <a:off x="6796088" y="5386907"/>
            <a:ext cx="1598612" cy="590550"/>
          </a:xfrm>
          <a:prstGeom prst="rect">
            <a:avLst/>
          </a:prstGeom>
          <a:noFill/>
          <a:ln w="9525">
            <a:noFill/>
            <a:miter lim="800000"/>
            <a:headEnd/>
            <a:tailEnd/>
          </a:ln>
        </p:spPr>
        <p:txBody>
          <a:bodyPr/>
          <a:lstStyle/>
          <a:p>
            <a:pPr algn="ctr" eaLnBrk="0" hangingPunct="0">
              <a:lnSpc>
                <a:spcPct val="105000"/>
              </a:lnSpc>
              <a:spcBef>
                <a:spcPct val="20000"/>
              </a:spcBef>
              <a:defRPr/>
            </a:pPr>
            <a:r>
              <a:rPr lang="en-US" sz="1400" dirty="0">
                <a:solidFill>
                  <a:schemeClr val="tx1">
                    <a:lumMod val="65000"/>
                    <a:lumOff val="35000"/>
                  </a:schemeClr>
                </a:solidFill>
              </a:rPr>
              <a:t>Geo-political boundary</a:t>
            </a:r>
          </a:p>
        </p:txBody>
      </p:sp>
      <p:sp>
        <p:nvSpPr>
          <p:cNvPr id="27" name="Line 46"/>
          <p:cNvSpPr>
            <a:spLocks noChangeShapeType="1"/>
          </p:cNvSpPr>
          <p:nvPr/>
        </p:nvSpPr>
        <p:spPr bwMode="auto">
          <a:xfrm flipV="1">
            <a:off x="8153400" y="4959869"/>
            <a:ext cx="279400" cy="482600"/>
          </a:xfrm>
          <a:prstGeom prst="line">
            <a:avLst/>
          </a:prstGeom>
          <a:noFill/>
          <a:ln w="9525">
            <a:solidFill>
              <a:schemeClr val="tx1"/>
            </a:solidFill>
            <a:round/>
            <a:headEnd/>
            <a:tailEnd type="triangle" w="med" len="med"/>
          </a:ln>
        </p:spPr>
        <p:txBody>
          <a:bodyPr/>
          <a:lstStyle/>
          <a:p>
            <a:endParaRPr lang="en-GB"/>
          </a:p>
        </p:txBody>
      </p:sp>
      <p:sp>
        <p:nvSpPr>
          <p:cNvPr id="28" name="Rectangle 27"/>
          <p:cNvSpPr/>
          <p:nvPr/>
        </p:nvSpPr>
        <p:spPr bwMode="auto">
          <a:xfrm rot="5400000">
            <a:off x="3086100" y="2111894"/>
            <a:ext cx="1066800" cy="838200"/>
          </a:xfrm>
          <a:prstGeom prst="rect">
            <a:avLst/>
          </a:prstGeom>
          <a:solidFill>
            <a:schemeClr val="accent2">
              <a:lumMod val="75000"/>
            </a:schemeClr>
          </a:solidFill>
          <a:ln w="0" cap="flat" cmpd="sng" algn="ctr">
            <a:solidFill>
              <a:srgbClr val="000000"/>
            </a:solidFill>
            <a:prstDash val="solid"/>
            <a:round/>
            <a:headEnd type="none" w="med" len="med"/>
            <a:tailEnd type="none" w="med" len="med"/>
          </a:ln>
          <a:effectLst/>
        </p:spPr>
        <p:txBody>
          <a:bodyPr wrap="none" anchor="ctr"/>
          <a:lstStyle/>
          <a:p>
            <a:pPr algn="ctr" eaLnBrk="0" hangingPunct="0">
              <a:lnSpc>
                <a:spcPct val="105000"/>
              </a:lnSpc>
              <a:spcBef>
                <a:spcPct val="20000"/>
              </a:spcBef>
              <a:defRPr/>
            </a:pPr>
            <a:endParaRPr lang="en-GB" dirty="0">
              <a:solidFill>
                <a:srgbClr val="CC3399"/>
              </a:solidFill>
              <a:latin typeface="Arial" charset="0"/>
            </a:endParaRPr>
          </a:p>
        </p:txBody>
      </p:sp>
      <p:sp>
        <p:nvSpPr>
          <p:cNvPr id="29" name="TextBox 50"/>
          <p:cNvSpPr txBox="1">
            <a:spLocks noChangeArrowheads="1"/>
          </p:cNvSpPr>
          <p:nvPr/>
        </p:nvSpPr>
        <p:spPr bwMode="auto">
          <a:xfrm>
            <a:off x="3200400" y="2321444"/>
            <a:ext cx="838200" cy="400050"/>
          </a:xfrm>
          <a:prstGeom prst="rect">
            <a:avLst/>
          </a:prstGeom>
          <a:noFill/>
          <a:ln w="9525">
            <a:noFill/>
            <a:miter lim="800000"/>
            <a:headEnd/>
            <a:tailEnd/>
          </a:ln>
        </p:spPr>
        <p:txBody>
          <a:bodyPr>
            <a:spAutoFit/>
          </a:bodyPr>
          <a:lstStyle/>
          <a:p>
            <a:pPr algn="ctr"/>
            <a:r>
              <a:rPr lang="en-GB" sz="2000">
                <a:solidFill>
                  <a:schemeClr val="bg1"/>
                </a:solidFill>
              </a:rPr>
              <a:t>D1</a:t>
            </a:r>
          </a:p>
        </p:txBody>
      </p:sp>
      <p:sp>
        <p:nvSpPr>
          <p:cNvPr id="31" name="Rectangle 35"/>
          <p:cNvSpPr>
            <a:spLocks noChangeArrowheads="1"/>
          </p:cNvSpPr>
          <p:nvPr/>
        </p:nvSpPr>
        <p:spPr bwMode="auto">
          <a:xfrm>
            <a:off x="792154" y="36504"/>
            <a:ext cx="9398272" cy="685800"/>
          </a:xfrm>
          <a:prstGeom prst="rect">
            <a:avLst/>
          </a:prstGeom>
          <a:noFill/>
          <a:ln w="9525">
            <a:noFill/>
            <a:miter lim="800000"/>
            <a:headEnd/>
            <a:tailEnd/>
          </a:ln>
        </p:spPr>
        <p:txBody>
          <a:bodyPr/>
          <a:lstStyle/>
          <a:p>
            <a:pPr marL="742950" lvl="1" indent="-285750" algn="ctr" eaLnBrk="0" hangingPunct="0">
              <a:spcBef>
                <a:spcPct val="20000"/>
              </a:spcBef>
            </a:pPr>
            <a:r>
              <a:rPr lang="en-US" sz="3200" dirty="0">
                <a:solidFill>
                  <a:schemeClr val="bg1"/>
                </a:solidFill>
              </a:rPr>
              <a:t>Single developer, composite compensation</a:t>
            </a:r>
            <a:endParaRPr lang="en-US" sz="3200" dirty="0">
              <a:solidFill>
                <a:srgbClr val="FFFF00"/>
              </a:solidFill>
            </a:endParaRPr>
          </a:p>
        </p:txBody>
      </p:sp>
      <p:sp>
        <p:nvSpPr>
          <p:cNvPr id="33" name="Text Box 24"/>
          <p:cNvSpPr txBox="1">
            <a:spLocks noChangeArrowheads="1"/>
          </p:cNvSpPr>
          <p:nvPr/>
        </p:nvSpPr>
        <p:spPr bwMode="auto">
          <a:xfrm>
            <a:off x="1752601" y="3540645"/>
            <a:ext cx="1325563" cy="588963"/>
          </a:xfrm>
          <a:prstGeom prst="rect">
            <a:avLst/>
          </a:prstGeom>
          <a:solidFill>
            <a:srgbClr val="000000"/>
          </a:solidFill>
          <a:ln w="9525">
            <a:noFill/>
            <a:miter lim="800000"/>
            <a:headEnd/>
            <a:tailEnd/>
          </a:ln>
        </p:spPr>
        <p:txBody>
          <a:bodyPr/>
          <a:lstStyle/>
          <a:p>
            <a:pPr algn="ctr" eaLnBrk="0" hangingPunct="0">
              <a:lnSpc>
                <a:spcPct val="105000"/>
              </a:lnSpc>
              <a:spcBef>
                <a:spcPct val="20000"/>
              </a:spcBef>
            </a:pPr>
            <a:r>
              <a:rPr lang="en-US" sz="1400">
                <a:solidFill>
                  <a:srgbClr val="FFFFFF"/>
                </a:solidFill>
              </a:rPr>
              <a:t>Developer’s project site</a:t>
            </a:r>
            <a:endParaRPr lang="en-US" sz="1400"/>
          </a:p>
        </p:txBody>
      </p:sp>
      <p:sp>
        <p:nvSpPr>
          <p:cNvPr id="34" name="Text Box 17"/>
          <p:cNvSpPr txBox="1">
            <a:spLocks noChangeArrowheads="1"/>
          </p:cNvSpPr>
          <p:nvPr/>
        </p:nvSpPr>
        <p:spPr bwMode="auto">
          <a:xfrm>
            <a:off x="5715001" y="797444"/>
            <a:ext cx="1090613" cy="590550"/>
          </a:xfrm>
          <a:prstGeom prst="rect">
            <a:avLst/>
          </a:prstGeom>
          <a:noFill/>
          <a:ln w="9525">
            <a:noFill/>
            <a:miter lim="800000"/>
            <a:headEnd/>
            <a:tailEnd/>
          </a:ln>
        </p:spPr>
        <p:txBody>
          <a:bodyPr/>
          <a:lstStyle/>
          <a:p>
            <a:pPr algn="ctr" eaLnBrk="0" hangingPunct="0">
              <a:lnSpc>
                <a:spcPct val="105000"/>
              </a:lnSpc>
              <a:spcBef>
                <a:spcPct val="20000"/>
              </a:spcBef>
              <a:defRPr/>
            </a:pPr>
            <a:r>
              <a:rPr lang="en-US" sz="1400" dirty="0">
                <a:solidFill>
                  <a:schemeClr val="tx1">
                    <a:lumMod val="65000"/>
                    <a:lumOff val="35000"/>
                  </a:schemeClr>
                </a:solidFill>
              </a:rPr>
              <a:t>Plains habitat</a:t>
            </a:r>
          </a:p>
        </p:txBody>
      </p:sp>
      <p:pic>
        <p:nvPicPr>
          <p:cNvPr id="35" name="Picture 48" descr="MCj03321450000[1]"/>
          <p:cNvPicPr>
            <a:picLocks noChangeAspect="1" noChangeArrowheads="1"/>
          </p:cNvPicPr>
          <p:nvPr/>
        </p:nvPicPr>
        <p:blipFill>
          <a:blip r:embed="rId3" cstate="print"/>
          <a:srcRect/>
          <a:stretch>
            <a:fillRect/>
          </a:stretch>
        </p:blipFill>
        <p:spPr bwMode="auto">
          <a:xfrm>
            <a:off x="3487738" y="1194320"/>
            <a:ext cx="654050" cy="447675"/>
          </a:xfrm>
          <a:prstGeom prst="rect">
            <a:avLst/>
          </a:prstGeom>
          <a:noFill/>
          <a:ln w="9525">
            <a:noFill/>
            <a:miter lim="800000"/>
            <a:headEnd/>
            <a:tailEnd/>
          </a:ln>
        </p:spPr>
      </p:pic>
      <p:sp>
        <p:nvSpPr>
          <p:cNvPr id="36" name="Line 29"/>
          <p:cNvSpPr>
            <a:spLocks noChangeShapeType="1"/>
          </p:cNvSpPr>
          <p:nvPr/>
        </p:nvSpPr>
        <p:spPr bwMode="auto">
          <a:xfrm>
            <a:off x="3225800" y="1429269"/>
            <a:ext cx="596900" cy="0"/>
          </a:xfrm>
          <a:prstGeom prst="line">
            <a:avLst/>
          </a:prstGeom>
          <a:noFill/>
          <a:ln w="9525">
            <a:solidFill>
              <a:schemeClr val="tx1"/>
            </a:solidFill>
            <a:round/>
            <a:headEnd/>
            <a:tailEnd type="triangle" w="med" len="med"/>
          </a:ln>
        </p:spPr>
        <p:txBody>
          <a:bodyPr/>
          <a:lstStyle/>
          <a:p>
            <a:endParaRPr lang="en-GB"/>
          </a:p>
        </p:txBody>
      </p:sp>
      <p:pic>
        <p:nvPicPr>
          <p:cNvPr id="37" name="Picture 49" descr="MCj03321450000[1]"/>
          <p:cNvPicPr>
            <a:picLocks noChangeAspect="1" noChangeArrowheads="1"/>
          </p:cNvPicPr>
          <p:nvPr/>
        </p:nvPicPr>
        <p:blipFill>
          <a:blip r:embed="rId3" cstate="print"/>
          <a:srcRect/>
          <a:stretch>
            <a:fillRect/>
          </a:stretch>
        </p:blipFill>
        <p:spPr bwMode="auto">
          <a:xfrm>
            <a:off x="9263063" y="4062933"/>
            <a:ext cx="654050" cy="447675"/>
          </a:xfrm>
          <a:prstGeom prst="rect">
            <a:avLst/>
          </a:prstGeom>
          <a:noFill/>
          <a:ln w="9525">
            <a:noFill/>
            <a:miter lim="800000"/>
            <a:headEnd/>
            <a:tailEnd/>
          </a:ln>
        </p:spPr>
      </p:pic>
      <p:sp>
        <p:nvSpPr>
          <p:cNvPr id="38" name="Text Box 29"/>
          <p:cNvSpPr txBox="1">
            <a:spLocks noChangeArrowheads="1"/>
          </p:cNvSpPr>
          <p:nvPr/>
        </p:nvSpPr>
        <p:spPr bwMode="auto">
          <a:xfrm>
            <a:off x="1803400" y="1084782"/>
            <a:ext cx="1447800" cy="476250"/>
          </a:xfrm>
          <a:prstGeom prst="rect">
            <a:avLst/>
          </a:prstGeom>
          <a:solidFill>
            <a:srgbClr val="CCFFFF"/>
          </a:solidFill>
          <a:ln w="0" algn="ctr">
            <a:noFill/>
            <a:miter lim="800000"/>
            <a:headEnd/>
            <a:tailEnd/>
          </a:ln>
        </p:spPr>
        <p:txBody>
          <a:bodyPr>
            <a:spAutoFit/>
          </a:bodyPr>
          <a:lstStyle/>
          <a:p>
            <a:pPr algn="ctr" eaLnBrk="0" hangingPunct="0">
              <a:lnSpc>
                <a:spcPct val="105000"/>
              </a:lnSpc>
              <a:spcBef>
                <a:spcPct val="50000"/>
              </a:spcBef>
            </a:pPr>
            <a:r>
              <a:rPr lang="en-US" sz="1200"/>
              <a:t>Impact site –local community</a:t>
            </a:r>
          </a:p>
        </p:txBody>
      </p:sp>
      <p:sp>
        <p:nvSpPr>
          <p:cNvPr id="39" name="Text Box 29"/>
          <p:cNvSpPr txBox="1">
            <a:spLocks noChangeArrowheads="1"/>
          </p:cNvSpPr>
          <p:nvPr/>
        </p:nvSpPr>
        <p:spPr bwMode="auto">
          <a:xfrm>
            <a:off x="9086850" y="3523182"/>
            <a:ext cx="1447800" cy="476250"/>
          </a:xfrm>
          <a:prstGeom prst="rect">
            <a:avLst/>
          </a:prstGeom>
          <a:solidFill>
            <a:srgbClr val="CCFFFF"/>
          </a:solidFill>
          <a:ln w="0" algn="ctr">
            <a:noFill/>
            <a:miter lim="800000"/>
            <a:headEnd/>
            <a:tailEnd/>
          </a:ln>
        </p:spPr>
        <p:txBody>
          <a:bodyPr>
            <a:spAutoFit/>
          </a:bodyPr>
          <a:lstStyle/>
          <a:p>
            <a:pPr algn="ctr" eaLnBrk="0" hangingPunct="0">
              <a:lnSpc>
                <a:spcPct val="105000"/>
              </a:lnSpc>
              <a:spcBef>
                <a:spcPct val="50000"/>
              </a:spcBef>
            </a:pPr>
            <a:r>
              <a:rPr lang="en-US" sz="1200"/>
              <a:t>Offset site – local community</a:t>
            </a:r>
          </a:p>
        </p:txBody>
      </p:sp>
      <p:sp>
        <p:nvSpPr>
          <p:cNvPr id="40" name="Puzzle4" descr="10%"/>
          <p:cNvSpPr>
            <a:spLocks noEditPoints="1" noChangeArrowheads="1"/>
          </p:cNvSpPr>
          <p:nvPr/>
        </p:nvSpPr>
        <p:spPr bwMode="auto">
          <a:xfrm>
            <a:off x="7794625" y="2970733"/>
            <a:ext cx="719138" cy="13160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1">
              <a:lumMod val="50000"/>
            </a:schemeClr>
          </a:solidFill>
          <a:ln w="28575">
            <a:solidFill>
              <a:srgbClr val="000000"/>
            </a:solidFill>
            <a:miter lim="800000"/>
            <a:headEnd/>
            <a:tailEnd/>
          </a:ln>
        </p:spPr>
        <p:txBody>
          <a:bodyPr/>
          <a:lstStyle/>
          <a:p>
            <a:endParaRPr lang="en-GB"/>
          </a:p>
        </p:txBody>
      </p:sp>
      <p:sp>
        <p:nvSpPr>
          <p:cNvPr id="41" name="Puzzle2" descr="10%"/>
          <p:cNvSpPr>
            <a:spLocks noEditPoints="1" noChangeArrowheads="1"/>
          </p:cNvSpPr>
          <p:nvPr/>
        </p:nvSpPr>
        <p:spPr bwMode="auto">
          <a:xfrm>
            <a:off x="4360864" y="1876945"/>
            <a:ext cx="1171575" cy="9001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bg1">
              <a:lumMod val="50000"/>
            </a:schemeClr>
          </a:solidFill>
          <a:ln w="28575">
            <a:solidFill>
              <a:srgbClr val="000000"/>
            </a:solidFill>
            <a:miter lim="800000"/>
            <a:headEnd/>
            <a:tailEnd/>
          </a:ln>
        </p:spPr>
        <p:txBody>
          <a:bodyPr/>
          <a:lstStyle/>
          <a:p>
            <a:endParaRPr lang="en-GB"/>
          </a:p>
        </p:txBody>
      </p:sp>
    </p:spTree>
    <p:extLst>
      <p:ext uri="{BB962C8B-B14F-4D97-AF65-F5344CB8AC3E}">
        <p14:creationId xmlns:p14="http://schemas.microsoft.com/office/powerpoint/2010/main" val="748048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7"/>
          <p:cNvSpPr>
            <a:spLocks/>
          </p:cNvSpPr>
          <p:nvPr/>
        </p:nvSpPr>
        <p:spPr bwMode="auto">
          <a:xfrm>
            <a:off x="8124825" y="4423360"/>
            <a:ext cx="1682750" cy="1720850"/>
          </a:xfrm>
          <a:custGeom>
            <a:avLst/>
            <a:gdLst>
              <a:gd name="T0" fmla="*/ 2147483647 w 1060"/>
              <a:gd name="T1" fmla="*/ 2147483647 h 1084"/>
              <a:gd name="T2" fmla="*/ 2147483647 w 1060"/>
              <a:gd name="T3" fmla="*/ 2147483647 h 1084"/>
              <a:gd name="T4" fmla="*/ 2147483647 w 1060"/>
              <a:gd name="T5" fmla="*/ 2147483647 h 1084"/>
              <a:gd name="T6" fmla="*/ 2147483647 w 1060"/>
              <a:gd name="T7" fmla="*/ 2147483647 h 1084"/>
              <a:gd name="T8" fmla="*/ 2147483647 w 1060"/>
              <a:gd name="T9" fmla="*/ 2147483647 h 1084"/>
              <a:gd name="T10" fmla="*/ 2147483647 w 1060"/>
              <a:gd name="T11" fmla="*/ 2147483647 h 1084"/>
              <a:gd name="T12" fmla="*/ 2147483647 w 1060"/>
              <a:gd name="T13" fmla="*/ 2147483647 h 1084"/>
              <a:gd name="T14" fmla="*/ 2147483647 w 1060"/>
              <a:gd name="T15" fmla="*/ 2147483647 h 1084"/>
              <a:gd name="T16" fmla="*/ 2147483647 w 1060"/>
              <a:gd name="T17" fmla="*/ 2147483647 h 1084"/>
              <a:gd name="T18" fmla="*/ 2147483647 w 1060"/>
              <a:gd name="T19" fmla="*/ 2147483647 h 1084"/>
              <a:gd name="T20" fmla="*/ 2147483647 w 1060"/>
              <a:gd name="T21" fmla="*/ 2147483647 h 1084"/>
              <a:gd name="T22" fmla="*/ 2147483647 w 1060"/>
              <a:gd name="T23" fmla="*/ 2147483647 h 1084"/>
              <a:gd name="T24" fmla="*/ 2147483647 w 1060"/>
              <a:gd name="T25" fmla="*/ 2147483647 h 1084"/>
              <a:gd name="T26" fmla="*/ 2147483647 w 1060"/>
              <a:gd name="T27" fmla="*/ 2147483647 h 1084"/>
              <a:gd name="T28" fmla="*/ 2147483647 w 1060"/>
              <a:gd name="T29" fmla="*/ 2147483647 h 1084"/>
              <a:gd name="T30" fmla="*/ 2147483647 w 1060"/>
              <a:gd name="T31" fmla="*/ 2147483647 h 1084"/>
              <a:gd name="T32" fmla="*/ 2147483647 w 1060"/>
              <a:gd name="T33" fmla="*/ 2147483647 h 1084"/>
              <a:gd name="T34" fmla="*/ 2147483647 w 1060"/>
              <a:gd name="T35" fmla="*/ 2147483647 h 1084"/>
              <a:gd name="T36" fmla="*/ 2147483647 w 1060"/>
              <a:gd name="T37" fmla="*/ 2147483647 h 1084"/>
              <a:gd name="T38" fmla="*/ 2147483647 w 1060"/>
              <a:gd name="T39" fmla="*/ 2147483647 h 1084"/>
              <a:gd name="T40" fmla="*/ 2147483647 w 1060"/>
              <a:gd name="T41" fmla="*/ 2147483647 h 1084"/>
              <a:gd name="T42" fmla="*/ 2147483647 w 1060"/>
              <a:gd name="T43" fmla="*/ 2147483647 h 1084"/>
              <a:gd name="T44" fmla="*/ 2147483647 w 1060"/>
              <a:gd name="T45" fmla="*/ 2147483647 h 1084"/>
              <a:gd name="T46" fmla="*/ 2147483647 w 1060"/>
              <a:gd name="T47" fmla="*/ 2147483647 h 1084"/>
              <a:gd name="T48" fmla="*/ 2147483647 w 1060"/>
              <a:gd name="T49" fmla="*/ 2147483647 h 1084"/>
              <a:gd name="T50" fmla="*/ 2147483647 w 1060"/>
              <a:gd name="T51" fmla="*/ 2147483647 h 1084"/>
              <a:gd name="T52" fmla="*/ 2147483647 w 1060"/>
              <a:gd name="T53" fmla="*/ 2147483647 h 1084"/>
              <a:gd name="T54" fmla="*/ 2147483647 w 1060"/>
              <a:gd name="T55" fmla="*/ 2147483647 h 1084"/>
              <a:gd name="T56" fmla="*/ 2147483647 w 1060"/>
              <a:gd name="T57" fmla="*/ 2147483647 h 1084"/>
              <a:gd name="T58" fmla="*/ 2147483647 w 1060"/>
              <a:gd name="T59" fmla="*/ 2147483647 h 10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60"/>
              <a:gd name="T91" fmla="*/ 0 h 1084"/>
              <a:gd name="T92" fmla="*/ 1060 w 1060"/>
              <a:gd name="T93" fmla="*/ 1084 h 10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60" h="1084">
                <a:moveTo>
                  <a:pt x="362" y="20"/>
                </a:moveTo>
                <a:cubicBezTo>
                  <a:pt x="366" y="61"/>
                  <a:pt x="381" y="159"/>
                  <a:pt x="362" y="196"/>
                </a:cubicBezTo>
                <a:cubicBezTo>
                  <a:pt x="355" y="210"/>
                  <a:pt x="265" y="219"/>
                  <a:pt x="258" y="220"/>
                </a:cubicBezTo>
                <a:cubicBezTo>
                  <a:pt x="173" y="234"/>
                  <a:pt x="84" y="241"/>
                  <a:pt x="2" y="268"/>
                </a:cubicBezTo>
                <a:cubicBezTo>
                  <a:pt x="5" y="295"/>
                  <a:pt x="0" y="323"/>
                  <a:pt x="10" y="348"/>
                </a:cubicBezTo>
                <a:cubicBezTo>
                  <a:pt x="15" y="359"/>
                  <a:pt x="31" y="360"/>
                  <a:pt x="42" y="364"/>
                </a:cubicBezTo>
                <a:cubicBezTo>
                  <a:pt x="68" y="374"/>
                  <a:pt x="96" y="379"/>
                  <a:pt x="122" y="388"/>
                </a:cubicBezTo>
                <a:cubicBezTo>
                  <a:pt x="139" y="394"/>
                  <a:pt x="153" y="406"/>
                  <a:pt x="170" y="412"/>
                </a:cubicBezTo>
                <a:cubicBezTo>
                  <a:pt x="200" y="457"/>
                  <a:pt x="206" y="482"/>
                  <a:pt x="226" y="532"/>
                </a:cubicBezTo>
                <a:cubicBezTo>
                  <a:pt x="239" y="637"/>
                  <a:pt x="254" y="798"/>
                  <a:pt x="362" y="852"/>
                </a:cubicBezTo>
                <a:cubicBezTo>
                  <a:pt x="419" y="881"/>
                  <a:pt x="490" y="865"/>
                  <a:pt x="554" y="868"/>
                </a:cubicBezTo>
                <a:cubicBezTo>
                  <a:pt x="594" y="881"/>
                  <a:pt x="646" y="880"/>
                  <a:pt x="682" y="900"/>
                </a:cubicBezTo>
                <a:cubicBezTo>
                  <a:pt x="721" y="922"/>
                  <a:pt x="765" y="947"/>
                  <a:pt x="802" y="972"/>
                </a:cubicBezTo>
                <a:cubicBezTo>
                  <a:pt x="827" y="989"/>
                  <a:pt x="849" y="1011"/>
                  <a:pt x="874" y="1028"/>
                </a:cubicBezTo>
                <a:cubicBezTo>
                  <a:pt x="882" y="1033"/>
                  <a:pt x="898" y="1044"/>
                  <a:pt x="898" y="1044"/>
                </a:cubicBezTo>
                <a:cubicBezTo>
                  <a:pt x="911" y="1083"/>
                  <a:pt x="924" y="1074"/>
                  <a:pt x="962" y="1084"/>
                </a:cubicBezTo>
                <a:cubicBezTo>
                  <a:pt x="1046" y="1075"/>
                  <a:pt x="1045" y="1081"/>
                  <a:pt x="1058" y="1004"/>
                </a:cubicBezTo>
                <a:cubicBezTo>
                  <a:pt x="1055" y="956"/>
                  <a:pt x="1060" y="907"/>
                  <a:pt x="1050" y="860"/>
                </a:cubicBezTo>
                <a:cubicBezTo>
                  <a:pt x="1043" y="828"/>
                  <a:pt x="1013" y="811"/>
                  <a:pt x="994" y="788"/>
                </a:cubicBezTo>
                <a:cubicBezTo>
                  <a:pt x="947" y="731"/>
                  <a:pt x="907" y="702"/>
                  <a:pt x="866" y="636"/>
                </a:cubicBezTo>
                <a:cubicBezTo>
                  <a:pt x="854" y="617"/>
                  <a:pt x="853" y="592"/>
                  <a:pt x="842" y="572"/>
                </a:cubicBezTo>
                <a:cubicBezTo>
                  <a:pt x="810" y="515"/>
                  <a:pt x="770" y="463"/>
                  <a:pt x="730" y="412"/>
                </a:cubicBezTo>
                <a:cubicBezTo>
                  <a:pt x="700" y="374"/>
                  <a:pt x="683" y="325"/>
                  <a:pt x="650" y="292"/>
                </a:cubicBezTo>
                <a:cubicBezTo>
                  <a:pt x="633" y="242"/>
                  <a:pt x="589" y="153"/>
                  <a:pt x="546" y="124"/>
                </a:cubicBezTo>
                <a:cubicBezTo>
                  <a:pt x="535" y="92"/>
                  <a:pt x="526" y="79"/>
                  <a:pt x="498" y="60"/>
                </a:cubicBezTo>
                <a:cubicBezTo>
                  <a:pt x="493" y="52"/>
                  <a:pt x="489" y="42"/>
                  <a:pt x="482" y="36"/>
                </a:cubicBezTo>
                <a:cubicBezTo>
                  <a:pt x="468" y="23"/>
                  <a:pt x="434" y="4"/>
                  <a:pt x="434" y="4"/>
                </a:cubicBezTo>
                <a:cubicBezTo>
                  <a:pt x="415" y="7"/>
                  <a:pt x="393" y="0"/>
                  <a:pt x="378" y="12"/>
                </a:cubicBezTo>
                <a:cubicBezTo>
                  <a:pt x="365" y="22"/>
                  <a:pt x="371" y="46"/>
                  <a:pt x="362" y="60"/>
                </a:cubicBezTo>
                <a:cubicBezTo>
                  <a:pt x="344" y="87"/>
                  <a:pt x="339" y="91"/>
                  <a:pt x="354" y="76"/>
                </a:cubicBezTo>
              </a:path>
            </a:pathLst>
          </a:custGeom>
          <a:noFill/>
          <a:ln w="0">
            <a:noFill/>
            <a:round/>
            <a:headEnd/>
            <a:tailEnd/>
          </a:ln>
        </p:spPr>
        <p:txBody>
          <a:bodyPr wrap="none" anchor="ctr"/>
          <a:lstStyle/>
          <a:p>
            <a:pPr algn="ctr" eaLnBrk="0" hangingPunct="0">
              <a:lnSpc>
                <a:spcPct val="105000"/>
              </a:lnSpc>
              <a:spcBef>
                <a:spcPct val="20000"/>
              </a:spcBef>
            </a:pPr>
            <a:endParaRPr lang="en-GB"/>
          </a:p>
        </p:txBody>
      </p:sp>
      <p:sp>
        <p:nvSpPr>
          <p:cNvPr id="3" name="Freeform 5"/>
          <p:cNvSpPr>
            <a:spLocks/>
          </p:cNvSpPr>
          <p:nvPr/>
        </p:nvSpPr>
        <p:spPr bwMode="auto">
          <a:xfrm>
            <a:off x="1553340" y="843874"/>
            <a:ext cx="5562600" cy="2224087"/>
          </a:xfrm>
          <a:custGeom>
            <a:avLst/>
            <a:gdLst>
              <a:gd name="T0" fmla="*/ 0 w 3504"/>
              <a:gd name="T1" fmla="*/ 0 h 1401"/>
              <a:gd name="T2" fmla="*/ 0 w 3504"/>
              <a:gd name="T3" fmla="*/ 2147483647 h 1401"/>
              <a:gd name="T4" fmla="*/ 2147483647 w 3504"/>
              <a:gd name="T5" fmla="*/ 2147483647 h 1401"/>
              <a:gd name="T6" fmla="*/ 2147483647 w 3504"/>
              <a:gd name="T7" fmla="*/ 2147483647 h 1401"/>
              <a:gd name="T8" fmla="*/ 0 w 3504"/>
              <a:gd name="T9" fmla="*/ 0 h 1401"/>
              <a:gd name="T10" fmla="*/ 0 60000 65536"/>
              <a:gd name="T11" fmla="*/ 0 60000 65536"/>
              <a:gd name="T12" fmla="*/ 0 60000 65536"/>
              <a:gd name="T13" fmla="*/ 0 60000 65536"/>
              <a:gd name="T14" fmla="*/ 0 60000 65536"/>
              <a:gd name="T15" fmla="*/ 0 w 3504"/>
              <a:gd name="T16" fmla="*/ 0 h 1401"/>
              <a:gd name="T17" fmla="*/ 3504 w 3504"/>
              <a:gd name="T18" fmla="*/ 1401 h 1401"/>
            </a:gdLst>
            <a:ahLst/>
            <a:cxnLst>
              <a:cxn ang="T10">
                <a:pos x="T0" y="T1"/>
              </a:cxn>
              <a:cxn ang="T11">
                <a:pos x="T2" y="T3"/>
              </a:cxn>
              <a:cxn ang="T12">
                <a:pos x="T4" y="T5"/>
              </a:cxn>
              <a:cxn ang="T13">
                <a:pos x="T6" y="T7"/>
              </a:cxn>
              <a:cxn ang="T14">
                <a:pos x="T8" y="T9"/>
              </a:cxn>
            </a:cxnLst>
            <a:rect l="T15" t="T16" r="T17" b="T18"/>
            <a:pathLst>
              <a:path w="3504" h="1401">
                <a:moveTo>
                  <a:pt x="0" y="0"/>
                </a:moveTo>
                <a:lnTo>
                  <a:pt x="0" y="1395"/>
                </a:lnTo>
                <a:lnTo>
                  <a:pt x="3408" y="1401"/>
                </a:lnTo>
                <a:lnTo>
                  <a:pt x="3504" y="9"/>
                </a:lnTo>
                <a:lnTo>
                  <a:pt x="0" y="0"/>
                </a:lnTo>
                <a:close/>
              </a:path>
            </a:pathLst>
          </a:custGeom>
          <a:solidFill>
            <a:srgbClr val="FFFF99"/>
          </a:solidFill>
          <a:ln w="9525">
            <a:noFill/>
            <a:round/>
            <a:headEnd/>
            <a:tailEnd/>
          </a:ln>
        </p:spPr>
        <p:txBody>
          <a:bodyPr/>
          <a:lstStyle/>
          <a:p>
            <a:endParaRPr lang="en-US"/>
          </a:p>
        </p:txBody>
      </p:sp>
      <p:sp>
        <p:nvSpPr>
          <p:cNvPr id="4" name="Freeform 4"/>
          <p:cNvSpPr>
            <a:spLocks/>
          </p:cNvSpPr>
          <p:nvPr/>
        </p:nvSpPr>
        <p:spPr bwMode="auto">
          <a:xfrm>
            <a:off x="1509713" y="838601"/>
            <a:ext cx="9186863" cy="5500687"/>
          </a:xfrm>
          <a:custGeom>
            <a:avLst/>
            <a:gdLst>
              <a:gd name="T0" fmla="*/ 2147483647 w 5787"/>
              <a:gd name="T1" fmla="*/ 2147483647 h 3465"/>
              <a:gd name="T2" fmla="*/ 0 w 5787"/>
              <a:gd name="T3" fmla="*/ 2147483647 h 3465"/>
              <a:gd name="T4" fmla="*/ 2147483647 w 5787"/>
              <a:gd name="T5" fmla="*/ 2147483647 h 3465"/>
              <a:gd name="T6" fmla="*/ 2147483647 w 5787"/>
              <a:gd name="T7" fmla="*/ 2147483647 h 3465"/>
              <a:gd name="T8" fmla="*/ 2147483647 w 5787"/>
              <a:gd name="T9" fmla="*/ 2147483647 h 3465"/>
              <a:gd name="T10" fmla="*/ 2147483647 w 5787"/>
              <a:gd name="T11" fmla="*/ 2147483647 h 3465"/>
              <a:gd name="T12" fmla="*/ 2147483647 w 5787"/>
              <a:gd name="T13" fmla="*/ 2147483647 h 3465"/>
              <a:gd name="T14" fmla="*/ 2147483647 w 5787"/>
              <a:gd name="T15" fmla="*/ 2147483647 h 3465"/>
              <a:gd name="T16" fmla="*/ 2147483647 w 5787"/>
              <a:gd name="T17" fmla="*/ 2147483647 h 3465"/>
              <a:gd name="T18" fmla="*/ 2147483647 w 5787"/>
              <a:gd name="T19" fmla="*/ 2147483647 h 3465"/>
              <a:gd name="T20" fmla="*/ 2147483647 w 5787"/>
              <a:gd name="T21" fmla="*/ 2147483647 h 3465"/>
              <a:gd name="T22" fmla="*/ 2147483647 w 5787"/>
              <a:gd name="T23" fmla="*/ 2147483647 h 3465"/>
              <a:gd name="T24" fmla="*/ 2147483647 w 5787"/>
              <a:gd name="T25" fmla="*/ 2147483647 h 3465"/>
              <a:gd name="T26" fmla="*/ 2147483647 w 5787"/>
              <a:gd name="T27" fmla="*/ 2147483647 h 3465"/>
              <a:gd name="T28" fmla="*/ 2147483647 w 5787"/>
              <a:gd name="T29" fmla="*/ 2147483647 h 3465"/>
              <a:gd name="T30" fmla="*/ 2147483647 w 5787"/>
              <a:gd name="T31" fmla="*/ 0 h 3465"/>
              <a:gd name="T32" fmla="*/ 2147483647 w 5787"/>
              <a:gd name="T33" fmla="*/ 2147483647 h 3465"/>
              <a:gd name="T34" fmla="*/ 2147483647 w 5787"/>
              <a:gd name="T35" fmla="*/ 2147483647 h 3465"/>
              <a:gd name="T36" fmla="*/ 2147483647 w 5787"/>
              <a:gd name="T37" fmla="*/ 2147483647 h 34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87"/>
              <a:gd name="T58" fmla="*/ 0 h 3465"/>
              <a:gd name="T59" fmla="*/ 5787 w 5787"/>
              <a:gd name="T60" fmla="*/ 3465 h 34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87" h="3465">
                <a:moveTo>
                  <a:pt x="459" y="3465"/>
                </a:moveTo>
                <a:lnTo>
                  <a:pt x="0" y="3465"/>
                </a:lnTo>
                <a:lnTo>
                  <a:pt x="18" y="1395"/>
                </a:lnTo>
                <a:lnTo>
                  <a:pt x="498" y="1344"/>
                </a:lnTo>
                <a:lnTo>
                  <a:pt x="1074" y="1344"/>
                </a:lnTo>
                <a:lnTo>
                  <a:pt x="1506" y="1200"/>
                </a:lnTo>
                <a:lnTo>
                  <a:pt x="1602" y="1008"/>
                </a:lnTo>
                <a:lnTo>
                  <a:pt x="1938" y="1008"/>
                </a:lnTo>
                <a:lnTo>
                  <a:pt x="2178" y="768"/>
                </a:lnTo>
                <a:lnTo>
                  <a:pt x="2370" y="960"/>
                </a:lnTo>
                <a:lnTo>
                  <a:pt x="2802" y="816"/>
                </a:lnTo>
                <a:lnTo>
                  <a:pt x="2754" y="624"/>
                </a:lnTo>
                <a:lnTo>
                  <a:pt x="2898" y="336"/>
                </a:lnTo>
                <a:lnTo>
                  <a:pt x="3186" y="336"/>
                </a:lnTo>
                <a:lnTo>
                  <a:pt x="3426" y="240"/>
                </a:lnTo>
                <a:lnTo>
                  <a:pt x="3522" y="0"/>
                </a:lnTo>
                <a:lnTo>
                  <a:pt x="5787" y="9"/>
                </a:lnTo>
                <a:lnTo>
                  <a:pt x="5787" y="1341"/>
                </a:lnTo>
                <a:lnTo>
                  <a:pt x="459" y="3465"/>
                </a:lnTo>
                <a:close/>
              </a:path>
            </a:pathLst>
          </a:custGeom>
          <a:solidFill>
            <a:srgbClr val="99CC00"/>
          </a:solidFill>
          <a:ln w="9525">
            <a:noFill/>
            <a:round/>
            <a:headEnd/>
            <a:tailEnd/>
          </a:ln>
        </p:spPr>
        <p:txBody>
          <a:bodyPr/>
          <a:lstStyle/>
          <a:p>
            <a:endParaRPr lang="en-US"/>
          </a:p>
        </p:txBody>
      </p:sp>
      <p:sp>
        <p:nvSpPr>
          <p:cNvPr id="5" name="Freeform 3"/>
          <p:cNvSpPr>
            <a:spLocks/>
          </p:cNvSpPr>
          <p:nvPr/>
        </p:nvSpPr>
        <p:spPr bwMode="auto">
          <a:xfrm>
            <a:off x="2266950" y="1927810"/>
            <a:ext cx="8415338" cy="4419600"/>
          </a:xfrm>
          <a:custGeom>
            <a:avLst/>
            <a:gdLst>
              <a:gd name="T0" fmla="*/ 2147483647 w 5301"/>
              <a:gd name="T1" fmla="*/ 2147483647 h 2784"/>
              <a:gd name="T2" fmla="*/ 2147483647 w 5301"/>
              <a:gd name="T3" fmla="*/ 2147483647 h 2784"/>
              <a:gd name="T4" fmla="*/ 2147483647 w 5301"/>
              <a:gd name="T5" fmla="*/ 2147483647 h 2784"/>
              <a:gd name="T6" fmla="*/ 2147483647 w 5301"/>
              <a:gd name="T7" fmla="*/ 2147483647 h 2784"/>
              <a:gd name="T8" fmla="*/ 2147483647 w 5301"/>
              <a:gd name="T9" fmla="*/ 2147483647 h 2784"/>
              <a:gd name="T10" fmla="*/ 2147483647 w 5301"/>
              <a:gd name="T11" fmla="*/ 2147483647 h 2784"/>
              <a:gd name="T12" fmla="*/ 2147483647 w 5301"/>
              <a:gd name="T13" fmla="*/ 2147483647 h 2784"/>
              <a:gd name="T14" fmla="*/ 2147483647 w 5301"/>
              <a:gd name="T15" fmla="*/ 2147483647 h 2784"/>
              <a:gd name="T16" fmla="*/ 2147483647 w 5301"/>
              <a:gd name="T17" fmla="*/ 2147483647 h 2784"/>
              <a:gd name="T18" fmla="*/ 2147483647 w 5301"/>
              <a:gd name="T19" fmla="*/ 2147483647 h 2784"/>
              <a:gd name="T20" fmla="*/ 2147483647 w 5301"/>
              <a:gd name="T21" fmla="*/ 2147483647 h 2784"/>
              <a:gd name="T22" fmla="*/ 2147483647 w 5301"/>
              <a:gd name="T23" fmla="*/ 2147483647 h 2784"/>
              <a:gd name="T24" fmla="*/ 2147483647 w 5301"/>
              <a:gd name="T25" fmla="*/ 2147483647 h 2784"/>
              <a:gd name="T26" fmla="*/ 2147483647 w 5301"/>
              <a:gd name="T27" fmla="*/ 2147483647 h 2784"/>
              <a:gd name="T28" fmla="*/ 2147483647 w 5301"/>
              <a:gd name="T29" fmla="*/ 2147483647 h 2784"/>
              <a:gd name="T30" fmla="*/ 2147483647 w 5301"/>
              <a:gd name="T31" fmla="*/ 2147483647 h 2784"/>
              <a:gd name="T32" fmla="*/ 2147483647 w 5301"/>
              <a:gd name="T33" fmla="*/ 2147483647 h 2784"/>
              <a:gd name="T34" fmla="*/ 2147483647 w 5301"/>
              <a:gd name="T35" fmla="*/ 2147483647 h 2784"/>
              <a:gd name="T36" fmla="*/ 2147483647 w 5301"/>
              <a:gd name="T37" fmla="*/ 2147483647 h 2784"/>
              <a:gd name="T38" fmla="*/ 2147483647 w 5301"/>
              <a:gd name="T39" fmla="*/ 0 h 2784"/>
              <a:gd name="T40" fmla="*/ 2147483647 w 5301"/>
              <a:gd name="T41" fmla="*/ 2147483647 h 2784"/>
              <a:gd name="T42" fmla="*/ 2147483647 w 5301"/>
              <a:gd name="T43" fmla="*/ 2147483647 h 2784"/>
              <a:gd name="T44" fmla="*/ 2147483647 w 5301"/>
              <a:gd name="T45" fmla="*/ 2147483647 h 2784"/>
              <a:gd name="T46" fmla="*/ 2147483647 w 5301"/>
              <a:gd name="T47" fmla="*/ 2147483647 h 2784"/>
              <a:gd name="T48" fmla="*/ 2147483647 w 5301"/>
              <a:gd name="T49" fmla="*/ 2147483647 h 2784"/>
              <a:gd name="T50" fmla="*/ 2147483647 w 5301"/>
              <a:gd name="T51" fmla="*/ 2147483647 h 2784"/>
              <a:gd name="T52" fmla="*/ 2147483647 w 5301"/>
              <a:gd name="T53" fmla="*/ 2147483647 h 2784"/>
              <a:gd name="T54" fmla="*/ 2147483647 w 5301"/>
              <a:gd name="T55" fmla="*/ 2147483647 h 2784"/>
              <a:gd name="T56" fmla="*/ 2147483647 w 5301"/>
              <a:gd name="T57" fmla="*/ 2147483647 h 2784"/>
              <a:gd name="T58" fmla="*/ 2147483647 w 5301"/>
              <a:gd name="T59" fmla="*/ 2147483647 h 2784"/>
              <a:gd name="T60" fmla="*/ 2147483647 w 5301"/>
              <a:gd name="T61" fmla="*/ 2147483647 h 2784"/>
              <a:gd name="T62" fmla="*/ 2147483647 w 5301"/>
              <a:gd name="T63" fmla="*/ 2147483647 h 2784"/>
              <a:gd name="T64" fmla="*/ 2147483647 w 5301"/>
              <a:gd name="T65" fmla="*/ 2147483647 h 2784"/>
              <a:gd name="T66" fmla="*/ 2147483647 w 5301"/>
              <a:gd name="T67" fmla="*/ 2147483647 h 2784"/>
              <a:gd name="T68" fmla="*/ 2147483647 w 5301"/>
              <a:gd name="T69" fmla="*/ 2147483647 h 2784"/>
              <a:gd name="T70" fmla="*/ 2147483647 w 5301"/>
              <a:gd name="T71" fmla="*/ 2147483647 h 2784"/>
              <a:gd name="T72" fmla="*/ 2147483647 w 5301"/>
              <a:gd name="T73" fmla="*/ 2147483647 h 2784"/>
              <a:gd name="T74" fmla="*/ 2147483647 w 5301"/>
              <a:gd name="T75" fmla="*/ 2147483647 h 2784"/>
              <a:gd name="T76" fmla="*/ 2147483647 w 5301"/>
              <a:gd name="T77" fmla="*/ 2147483647 h 2784"/>
              <a:gd name="T78" fmla="*/ 0 w 5301"/>
              <a:gd name="T79" fmla="*/ 2147483647 h 2784"/>
              <a:gd name="T80" fmla="*/ 2147483647 w 5301"/>
              <a:gd name="T81" fmla="*/ 2147483647 h 27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01"/>
              <a:gd name="T124" fmla="*/ 0 h 2784"/>
              <a:gd name="T125" fmla="*/ 5301 w 5301"/>
              <a:gd name="T126" fmla="*/ 2784 h 27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01" h="2784">
                <a:moveTo>
                  <a:pt x="2172" y="2784"/>
                </a:moveTo>
                <a:lnTo>
                  <a:pt x="5301" y="1470"/>
                </a:lnTo>
                <a:lnTo>
                  <a:pt x="5301" y="471"/>
                </a:lnTo>
                <a:lnTo>
                  <a:pt x="5004" y="336"/>
                </a:lnTo>
                <a:lnTo>
                  <a:pt x="4908" y="336"/>
                </a:lnTo>
                <a:lnTo>
                  <a:pt x="4812" y="384"/>
                </a:lnTo>
                <a:lnTo>
                  <a:pt x="4716" y="336"/>
                </a:lnTo>
                <a:lnTo>
                  <a:pt x="4572" y="384"/>
                </a:lnTo>
                <a:lnTo>
                  <a:pt x="4476" y="432"/>
                </a:lnTo>
                <a:lnTo>
                  <a:pt x="4284" y="240"/>
                </a:lnTo>
                <a:lnTo>
                  <a:pt x="4140" y="192"/>
                </a:lnTo>
                <a:lnTo>
                  <a:pt x="3996" y="288"/>
                </a:lnTo>
                <a:lnTo>
                  <a:pt x="3948" y="336"/>
                </a:lnTo>
                <a:lnTo>
                  <a:pt x="3756" y="288"/>
                </a:lnTo>
                <a:lnTo>
                  <a:pt x="3612" y="192"/>
                </a:lnTo>
                <a:lnTo>
                  <a:pt x="3372" y="192"/>
                </a:lnTo>
                <a:lnTo>
                  <a:pt x="3180" y="192"/>
                </a:lnTo>
                <a:lnTo>
                  <a:pt x="3036" y="48"/>
                </a:lnTo>
                <a:lnTo>
                  <a:pt x="2844" y="144"/>
                </a:lnTo>
                <a:lnTo>
                  <a:pt x="2604" y="0"/>
                </a:lnTo>
                <a:lnTo>
                  <a:pt x="2508" y="96"/>
                </a:lnTo>
                <a:lnTo>
                  <a:pt x="2460" y="384"/>
                </a:lnTo>
                <a:lnTo>
                  <a:pt x="2124" y="528"/>
                </a:lnTo>
                <a:lnTo>
                  <a:pt x="2028" y="672"/>
                </a:lnTo>
                <a:lnTo>
                  <a:pt x="1884" y="624"/>
                </a:lnTo>
                <a:lnTo>
                  <a:pt x="1740" y="480"/>
                </a:lnTo>
                <a:lnTo>
                  <a:pt x="1596" y="528"/>
                </a:lnTo>
                <a:lnTo>
                  <a:pt x="1596" y="624"/>
                </a:lnTo>
                <a:lnTo>
                  <a:pt x="1692" y="768"/>
                </a:lnTo>
                <a:lnTo>
                  <a:pt x="1740" y="864"/>
                </a:lnTo>
                <a:lnTo>
                  <a:pt x="1548" y="1008"/>
                </a:lnTo>
                <a:lnTo>
                  <a:pt x="1452" y="1152"/>
                </a:lnTo>
                <a:lnTo>
                  <a:pt x="1308" y="1248"/>
                </a:lnTo>
                <a:lnTo>
                  <a:pt x="1116" y="1392"/>
                </a:lnTo>
                <a:lnTo>
                  <a:pt x="780" y="1536"/>
                </a:lnTo>
                <a:lnTo>
                  <a:pt x="588" y="1632"/>
                </a:lnTo>
                <a:lnTo>
                  <a:pt x="540" y="2064"/>
                </a:lnTo>
                <a:lnTo>
                  <a:pt x="252" y="2304"/>
                </a:lnTo>
                <a:lnTo>
                  <a:pt x="108" y="2592"/>
                </a:lnTo>
                <a:lnTo>
                  <a:pt x="0" y="2784"/>
                </a:lnTo>
                <a:lnTo>
                  <a:pt x="2172" y="2784"/>
                </a:lnTo>
                <a:close/>
              </a:path>
            </a:pathLst>
          </a:custGeom>
          <a:solidFill>
            <a:srgbClr val="C9D6AA"/>
          </a:solidFill>
          <a:ln w="9525">
            <a:noFill/>
            <a:round/>
            <a:headEnd/>
            <a:tailEnd/>
          </a:ln>
        </p:spPr>
        <p:txBody>
          <a:bodyPr/>
          <a:lstStyle/>
          <a:p>
            <a:endParaRPr lang="en-US"/>
          </a:p>
        </p:txBody>
      </p:sp>
      <p:sp>
        <p:nvSpPr>
          <p:cNvPr id="6" name="Freeform 2"/>
          <p:cNvSpPr>
            <a:spLocks/>
          </p:cNvSpPr>
          <p:nvPr/>
        </p:nvSpPr>
        <p:spPr bwMode="auto">
          <a:xfrm>
            <a:off x="5715000" y="3680410"/>
            <a:ext cx="4967288" cy="2667000"/>
          </a:xfrm>
          <a:custGeom>
            <a:avLst/>
            <a:gdLst>
              <a:gd name="T0" fmla="*/ 0 w 3129"/>
              <a:gd name="T1" fmla="*/ 2147483647 h 1680"/>
              <a:gd name="T2" fmla="*/ 0 w 3129"/>
              <a:gd name="T3" fmla="*/ 2147483647 h 1680"/>
              <a:gd name="T4" fmla="*/ 2147483647 w 3129"/>
              <a:gd name="T5" fmla="*/ 2147483647 h 1680"/>
              <a:gd name="T6" fmla="*/ 2147483647 w 3129"/>
              <a:gd name="T7" fmla="*/ 2147483647 h 1680"/>
              <a:gd name="T8" fmla="*/ 2147483647 w 3129"/>
              <a:gd name="T9" fmla="*/ 2147483647 h 1680"/>
              <a:gd name="T10" fmla="*/ 2147483647 w 3129"/>
              <a:gd name="T11" fmla="*/ 2147483647 h 1680"/>
              <a:gd name="T12" fmla="*/ 2147483647 w 3129"/>
              <a:gd name="T13" fmla="*/ 2147483647 h 1680"/>
              <a:gd name="T14" fmla="*/ 2147483647 w 3129"/>
              <a:gd name="T15" fmla="*/ 2147483647 h 1680"/>
              <a:gd name="T16" fmla="*/ 2147483647 w 3129"/>
              <a:gd name="T17" fmla="*/ 2147483647 h 1680"/>
              <a:gd name="T18" fmla="*/ 2147483647 w 3129"/>
              <a:gd name="T19" fmla="*/ 2147483647 h 1680"/>
              <a:gd name="T20" fmla="*/ 2147483647 w 3129"/>
              <a:gd name="T21" fmla="*/ 2147483647 h 1680"/>
              <a:gd name="T22" fmla="*/ 2147483647 w 3129"/>
              <a:gd name="T23" fmla="*/ 2147483647 h 1680"/>
              <a:gd name="T24" fmla="*/ 2147483647 w 3129"/>
              <a:gd name="T25" fmla="*/ 2147483647 h 1680"/>
              <a:gd name="T26" fmla="*/ 2147483647 w 3129"/>
              <a:gd name="T27" fmla="*/ 0 h 1680"/>
              <a:gd name="T28" fmla="*/ 2147483647 w 3129"/>
              <a:gd name="T29" fmla="*/ 0 h 1680"/>
              <a:gd name="T30" fmla="*/ 2147483647 w 3129"/>
              <a:gd name="T31" fmla="*/ 2147483647 h 1680"/>
              <a:gd name="T32" fmla="*/ 2147483647 w 3129"/>
              <a:gd name="T33" fmla="*/ 2147483647 h 1680"/>
              <a:gd name="T34" fmla="*/ 2147483647 w 3129"/>
              <a:gd name="T35" fmla="*/ 2147483647 h 1680"/>
              <a:gd name="T36" fmla="*/ 0 w 3129"/>
              <a:gd name="T37" fmla="*/ 2147483647 h 16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29"/>
              <a:gd name="T58" fmla="*/ 0 h 1680"/>
              <a:gd name="T59" fmla="*/ 3129 w 3129"/>
              <a:gd name="T60" fmla="*/ 1680 h 16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29" h="1680">
                <a:moveTo>
                  <a:pt x="0" y="1680"/>
                </a:moveTo>
                <a:lnTo>
                  <a:pt x="0" y="1440"/>
                </a:lnTo>
                <a:lnTo>
                  <a:pt x="96" y="1296"/>
                </a:lnTo>
                <a:lnTo>
                  <a:pt x="240" y="1152"/>
                </a:lnTo>
                <a:lnTo>
                  <a:pt x="336" y="1056"/>
                </a:lnTo>
                <a:lnTo>
                  <a:pt x="384" y="768"/>
                </a:lnTo>
                <a:lnTo>
                  <a:pt x="432" y="672"/>
                </a:lnTo>
                <a:lnTo>
                  <a:pt x="720" y="336"/>
                </a:lnTo>
                <a:lnTo>
                  <a:pt x="1056" y="96"/>
                </a:lnTo>
                <a:lnTo>
                  <a:pt x="1248" y="48"/>
                </a:lnTo>
                <a:lnTo>
                  <a:pt x="1488" y="48"/>
                </a:lnTo>
                <a:lnTo>
                  <a:pt x="1728" y="48"/>
                </a:lnTo>
                <a:lnTo>
                  <a:pt x="2016" y="96"/>
                </a:lnTo>
                <a:lnTo>
                  <a:pt x="2304" y="0"/>
                </a:lnTo>
                <a:lnTo>
                  <a:pt x="2544" y="0"/>
                </a:lnTo>
                <a:lnTo>
                  <a:pt x="2880" y="192"/>
                </a:lnTo>
                <a:lnTo>
                  <a:pt x="3129" y="366"/>
                </a:lnTo>
                <a:lnTo>
                  <a:pt x="3111" y="1680"/>
                </a:lnTo>
                <a:lnTo>
                  <a:pt x="0" y="1680"/>
                </a:lnTo>
                <a:close/>
              </a:path>
            </a:pathLst>
          </a:custGeom>
          <a:solidFill>
            <a:srgbClr val="99CC00"/>
          </a:solidFill>
          <a:ln w="9525">
            <a:noFill/>
            <a:round/>
            <a:headEnd/>
            <a:tailEnd/>
          </a:ln>
        </p:spPr>
        <p:txBody>
          <a:bodyPr/>
          <a:lstStyle/>
          <a:p>
            <a:endParaRPr lang="en-US"/>
          </a:p>
        </p:txBody>
      </p:sp>
      <p:sp>
        <p:nvSpPr>
          <p:cNvPr id="7" name="Freeform 7"/>
          <p:cNvSpPr>
            <a:spLocks/>
          </p:cNvSpPr>
          <p:nvPr/>
        </p:nvSpPr>
        <p:spPr bwMode="auto">
          <a:xfrm>
            <a:off x="8753476" y="3956636"/>
            <a:ext cx="1914525" cy="2390775"/>
          </a:xfrm>
          <a:custGeom>
            <a:avLst/>
            <a:gdLst>
              <a:gd name="T0" fmla="*/ 2147483647 w 1206"/>
              <a:gd name="T1" fmla="*/ 2147483647 h 1458"/>
              <a:gd name="T2" fmla="*/ 2147483647 w 1206"/>
              <a:gd name="T3" fmla="*/ 2147483647 h 1458"/>
              <a:gd name="T4" fmla="*/ 2147483647 w 1206"/>
              <a:gd name="T5" fmla="*/ 2147483647 h 1458"/>
              <a:gd name="T6" fmla="*/ 2147483647 w 1206"/>
              <a:gd name="T7" fmla="*/ 2147483647 h 1458"/>
              <a:gd name="T8" fmla="*/ 0 w 1206"/>
              <a:gd name="T9" fmla="*/ 2147483647 h 1458"/>
              <a:gd name="T10" fmla="*/ 2147483647 w 1206"/>
              <a:gd name="T11" fmla="*/ 2147483647 h 1458"/>
              <a:gd name="T12" fmla="*/ 2147483647 w 1206"/>
              <a:gd name="T13" fmla="*/ 0 h 1458"/>
              <a:gd name="T14" fmla="*/ 2147483647 w 1206"/>
              <a:gd name="T15" fmla="*/ 2147483647 h 1458"/>
              <a:gd name="T16" fmla="*/ 2147483647 w 1206"/>
              <a:gd name="T17" fmla="*/ 2147483647 h 1458"/>
              <a:gd name="T18" fmla="*/ 2147483647 w 1206"/>
              <a:gd name="T19" fmla="*/ 2147483647 h 1458"/>
              <a:gd name="T20" fmla="*/ 2147483647 w 1206"/>
              <a:gd name="T21" fmla="*/ 2147483647 h 1458"/>
              <a:gd name="T22" fmla="*/ 2147483647 w 1206"/>
              <a:gd name="T23" fmla="*/ 2147483647 h 1458"/>
              <a:gd name="T24" fmla="*/ 2147483647 w 1206"/>
              <a:gd name="T25" fmla="*/ 2147483647 h 1458"/>
              <a:gd name="T26" fmla="*/ 2147483647 w 1206"/>
              <a:gd name="T27" fmla="*/ 2147483647 h 1458"/>
              <a:gd name="T28" fmla="*/ 2147483647 w 1206"/>
              <a:gd name="T29" fmla="*/ 2147483647 h 1458"/>
              <a:gd name="T30" fmla="*/ 2147483647 w 1206"/>
              <a:gd name="T31" fmla="*/ 2147483647 h 1458"/>
              <a:gd name="T32" fmla="*/ 2147483647 w 1206"/>
              <a:gd name="T33" fmla="*/ 2147483647 h 1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6"/>
              <a:gd name="T52" fmla="*/ 0 h 1458"/>
              <a:gd name="T53" fmla="*/ 1206 w 1206"/>
              <a:gd name="T54" fmla="*/ 1458 h 14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6" h="1458">
                <a:moveTo>
                  <a:pt x="198" y="1449"/>
                </a:moveTo>
                <a:lnTo>
                  <a:pt x="90" y="1107"/>
                </a:lnTo>
                <a:lnTo>
                  <a:pt x="54" y="801"/>
                </a:lnTo>
                <a:lnTo>
                  <a:pt x="99" y="423"/>
                </a:lnTo>
                <a:lnTo>
                  <a:pt x="0" y="144"/>
                </a:lnTo>
                <a:lnTo>
                  <a:pt x="144" y="63"/>
                </a:lnTo>
                <a:lnTo>
                  <a:pt x="378" y="0"/>
                </a:lnTo>
                <a:lnTo>
                  <a:pt x="783" y="54"/>
                </a:lnTo>
                <a:lnTo>
                  <a:pt x="1206" y="306"/>
                </a:lnTo>
                <a:lnTo>
                  <a:pt x="1206" y="612"/>
                </a:lnTo>
                <a:lnTo>
                  <a:pt x="927" y="333"/>
                </a:lnTo>
                <a:lnTo>
                  <a:pt x="765" y="495"/>
                </a:lnTo>
                <a:lnTo>
                  <a:pt x="576" y="504"/>
                </a:lnTo>
                <a:lnTo>
                  <a:pt x="270" y="567"/>
                </a:lnTo>
                <a:lnTo>
                  <a:pt x="279" y="837"/>
                </a:lnTo>
                <a:lnTo>
                  <a:pt x="459" y="1458"/>
                </a:lnTo>
                <a:lnTo>
                  <a:pt x="198" y="1449"/>
                </a:lnTo>
                <a:close/>
              </a:path>
            </a:pathLst>
          </a:custGeom>
          <a:solidFill>
            <a:schemeClr val="bg1"/>
          </a:solidFill>
          <a:ln w="9525">
            <a:noFill/>
            <a:round/>
            <a:headEnd/>
            <a:tailEnd/>
          </a:ln>
        </p:spPr>
        <p:txBody>
          <a:bodyPr/>
          <a:lstStyle/>
          <a:p>
            <a:endParaRPr lang="en-US"/>
          </a:p>
        </p:txBody>
      </p:sp>
      <p:sp>
        <p:nvSpPr>
          <p:cNvPr id="8" name="Freeform 8"/>
          <p:cNvSpPr>
            <a:spLocks/>
          </p:cNvSpPr>
          <p:nvPr/>
        </p:nvSpPr>
        <p:spPr bwMode="auto">
          <a:xfrm>
            <a:off x="7470776" y="784810"/>
            <a:ext cx="3082925" cy="5486400"/>
          </a:xfrm>
          <a:custGeom>
            <a:avLst/>
            <a:gdLst>
              <a:gd name="T0" fmla="*/ 2147483647 w 1942"/>
              <a:gd name="T1" fmla="*/ 0 h 3456"/>
              <a:gd name="T2" fmla="*/ 2147483647 w 1942"/>
              <a:gd name="T3" fmla="*/ 2147483647 h 3456"/>
              <a:gd name="T4" fmla="*/ 2147483647 w 1942"/>
              <a:gd name="T5" fmla="*/ 2147483647 h 3456"/>
              <a:gd name="T6" fmla="*/ 2147483647 w 1942"/>
              <a:gd name="T7" fmla="*/ 2147483647 h 3456"/>
              <a:gd name="T8" fmla="*/ 2147483647 w 1942"/>
              <a:gd name="T9" fmla="*/ 2147483647 h 3456"/>
              <a:gd name="T10" fmla="*/ 2147483647 w 1942"/>
              <a:gd name="T11" fmla="*/ 2147483647 h 3456"/>
              <a:gd name="T12" fmla="*/ 2147483647 w 1942"/>
              <a:gd name="T13" fmla="*/ 2147483647 h 3456"/>
              <a:gd name="T14" fmla="*/ 2147483647 w 1942"/>
              <a:gd name="T15" fmla="*/ 2147483647 h 3456"/>
              <a:gd name="T16" fmla="*/ 2147483647 w 1942"/>
              <a:gd name="T17" fmla="*/ 2147483647 h 3456"/>
              <a:gd name="T18" fmla="*/ 2147483647 w 1942"/>
              <a:gd name="T19" fmla="*/ 2147483647 h 3456"/>
              <a:gd name="T20" fmla="*/ 2147483647 w 1942"/>
              <a:gd name="T21" fmla="*/ 2147483647 h 3456"/>
              <a:gd name="T22" fmla="*/ 2147483647 w 1942"/>
              <a:gd name="T23" fmla="*/ 2147483647 h 3456"/>
              <a:gd name="T24" fmla="*/ 2147483647 w 1942"/>
              <a:gd name="T25" fmla="*/ 2147483647 h 3456"/>
              <a:gd name="T26" fmla="*/ 2147483647 w 1942"/>
              <a:gd name="T27" fmla="*/ 2147483647 h 3456"/>
              <a:gd name="T28" fmla="*/ 2147483647 w 1942"/>
              <a:gd name="T29" fmla="*/ 2147483647 h 3456"/>
              <a:gd name="T30" fmla="*/ 2147483647 w 1942"/>
              <a:gd name="T31" fmla="*/ 2147483647 h 3456"/>
              <a:gd name="T32" fmla="*/ 2147483647 w 1942"/>
              <a:gd name="T33" fmla="*/ 2147483647 h 3456"/>
              <a:gd name="T34" fmla="*/ 2147483647 w 1942"/>
              <a:gd name="T35" fmla="*/ 2147483647 h 3456"/>
              <a:gd name="T36" fmla="*/ 2147483647 w 1942"/>
              <a:gd name="T37" fmla="*/ 2147483647 h 3456"/>
              <a:gd name="T38" fmla="*/ 2147483647 w 1942"/>
              <a:gd name="T39" fmla="*/ 2147483647 h 3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42"/>
              <a:gd name="T61" fmla="*/ 0 h 3456"/>
              <a:gd name="T62" fmla="*/ 1942 w 1942"/>
              <a:gd name="T63" fmla="*/ 3456 h 3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42" h="3456">
                <a:moveTo>
                  <a:pt x="250" y="0"/>
                </a:moveTo>
                <a:cubicBezTo>
                  <a:pt x="238" y="136"/>
                  <a:pt x="226" y="273"/>
                  <a:pt x="214" y="369"/>
                </a:cubicBezTo>
                <a:cubicBezTo>
                  <a:pt x="202" y="465"/>
                  <a:pt x="182" y="519"/>
                  <a:pt x="178" y="576"/>
                </a:cubicBezTo>
                <a:cubicBezTo>
                  <a:pt x="174" y="633"/>
                  <a:pt x="181" y="663"/>
                  <a:pt x="187" y="711"/>
                </a:cubicBezTo>
                <a:cubicBezTo>
                  <a:pt x="193" y="759"/>
                  <a:pt x="227" y="819"/>
                  <a:pt x="214" y="864"/>
                </a:cubicBezTo>
                <a:cubicBezTo>
                  <a:pt x="201" y="909"/>
                  <a:pt x="140" y="947"/>
                  <a:pt x="106" y="981"/>
                </a:cubicBezTo>
                <a:cubicBezTo>
                  <a:pt x="72" y="1015"/>
                  <a:pt x="14" y="1022"/>
                  <a:pt x="7" y="1071"/>
                </a:cubicBezTo>
                <a:cubicBezTo>
                  <a:pt x="0" y="1120"/>
                  <a:pt x="37" y="1218"/>
                  <a:pt x="61" y="1278"/>
                </a:cubicBezTo>
                <a:cubicBezTo>
                  <a:pt x="85" y="1338"/>
                  <a:pt x="135" y="1382"/>
                  <a:pt x="151" y="1431"/>
                </a:cubicBezTo>
                <a:cubicBezTo>
                  <a:pt x="167" y="1480"/>
                  <a:pt x="170" y="1530"/>
                  <a:pt x="160" y="1575"/>
                </a:cubicBezTo>
                <a:cubicBezTo>
                  <a:pt x="150" y="1620"/>
                  <a:pt x="78" y="1641"/>
                  <a:pt x="88" y="1701"/>
                </a:cubicBezTo>
                <a:cubicBezTo>
                  <a:pt x="98" y="1761"/>
                  <a:pt x="184" y="1860"/>
                  <a:pt x="223" y="1935"/>
                </a:cubicBezTo>
                <a:cubicBezTo>
                  <a:pt x="262" y="2010"/>
                  <a:pt x="283" y="2092"/>
                  <a:pt x="322" y="2151"/>
                </a:cubicBezTo>
                <a:cubicBezTo>
                  <a:pt x="361" y="2210"/>
                  <a:pt x="429" y="2214"/>
                  <a:pt x="457" y="2286"/>
                </a:cubicBezTo>
                <a:cubicBezTo>
                  <a:pt x="485" y="2358"/>
                  <a:pt x="442" y="2522"/>
                  <a:pt x="493" y="2583"/>
                </a:cubicBezTo>
                <a:cubicBezTo>
                  <a:pt x="544" y="2644"/>
                  <a:pt x="688" y="2619"/>
                  <a:pt x="763" y="2655"/>
                </a:cubicBezTo>
                <a:cubicBezTo>
                  <a:pt x="838" y="2691"/>
                  <a:pt x="867" y="2727"/>
                  <a:pt x="943" y="2799"/>
                </a:cubicBezTo>
                <a:cubicBezTo>
                  <a:pt x="1019" y="2871"/>
                  <a:pt x="1104" y="2997"/>
                  <a:pt x="1222" y="3087"/>
                </a:cubicBezTo>
                <a:cubicBezTo>
                  <a:pt x="1340" y="3177"/>
                  <a:pt x="1534" y="3278"/>
                  <a:pt x="1654" y="3339"/>
                </a:cubicBezTo>
                <a:cubicBezTo>
                  <a:pt x="1774" y="3400"/>
                  <a:pt x="1894" y="3436"/>
                  <a:pt x="1942" y="3456"/>
                </a:cubicBezTo>
              </a:path>
            </a:pathLst>
          </a:custGeom>
          <a:noFill/>
          <a:ln w="28575">
            <a:solidFill>
              <a:schemeClr val="tx1"/>
            </a:solidFill>
            <a:prstDash val="lgDashDotDot"/>
            <a:round/>
            <a:headEnd/>
            <a:tailEnd/>
          </a:ln>
        </p:spPr>
        <p:txBody>
          <a:bodyPr/>
          <a:lstStyle/>
          <a:p>
            <a:endParaRPr lang="en-US"/>
          </a:p>
        </p:txBody>
      </p:sp>
      <p:sp>
        <p:nvSpPr>
          <p:cNvPr id="9" name="Freeform 16"/>
          <p:cNvSpPr>
            <a:spLocks/>
          </p:cNvSpPr>
          <p:nvPr/>
        </p:nvSpPr>
        <p:spPr bwMode="auto">
          <a:xfrm>
            <a:off x="1509713" y="799863"/>
            <a:ext cx="5586413" cy="1871662"/>
          </a:xfrm>
          <a:custGeom>
            <a:avLst/>
            <a:gdLst>
              <a:gd name="T0" fmla="*/ 0 w 3519"/>
              <a:gd name="T1" fmla="*/ 2147483647 h 1179"/>
              <a:gd name="T2" fmla="*/ 2147483647 w 3519"/>
              <a:gd name="T3" fmla="*/ 2147483647 h 1179"/>
              <a:gd name="T4" fmla="*/ 2147483647 w 3519"/>
              <a:gd name="T5" fmla="*/ 2147483647 h 1179"/>
              <a:gd name="T6" fmla="*/ 2147483647 w 3519"/>
              <a:gd name="T7" fmla="*/ 2147483647 h 1179"/>
              <a:gd name="T8" fmla="*/ 2147483647 w 3519"/>
              <a:gd name="T9" fmla="*/ 2147483647 h 1179"/>
              <a:gd name="T10" fmla="*/ 2147483647 w 3519"/>
              <a:gd name="T11" fmla="*/ 2147483647 h 1179"/>
              <a:gd name="T12" fmla="*/ 2147483647 w 3519"/>
              <a:gd name="T13" fmla="*/ 2147483647 h 1179"/>
              <a:gd name="T14" fmla="*/ 2147483647 w 3519"/>
              <a:gd name="T15" fmla="*/ 2147483647 h 1179"/>
              <a:gd name="T16" fmla="*/ 2147483647 w 3519"/>
              <a:gd name="T17" fmla="*/ 2147483647 h 1179"/>
              <a:gd name="T18" fmla="*/ 2147483647 w 3519"/>
              <a:gd name="T19" fmla="*/ 2147483647 h 1179"/>
              <a:gd name="T20" fmla="*/ 2147483647 w 3519"/>
              <a:gd name="T21" fmla="*/ 0 h 1179"/>
              <a:gd name="T22" fmla="*/ 2147483647 w 3519"/>
              <a:gd name="T23" fmla="*/ 0 h 1179"/>
              <a:gd name="T24" fmla="*/ 2147483647 w 3519"/>
              <a:gd name="T25" fmla="*/ 2147483647 h 1179"/>
              <a:gd name="T26" fmla="*/ 2147483647 w 3519"/>
              <a:gd name="T27" fmla="*/ 2147483647 h 1179"/>
              <a:gd name="T28" fmla="*/ 2147483647 w 3519"/>
              <a:gd name="T29" fmla="*/ 2147483647 h 1179"/>
              <a:gd name="T30" fmla="*/ 2147483647 w 3519"/>
              <a:gd name="T31" fmla="*/ 2147483647 h 1179"/>
              <a:gd name="T32" fmla="*/ 2147483647 w 3519"/>
              <a:gd name="T33" fmla="*/ 2147483647 h 1179"/>
              <a:gd name="T34" fmla="*/ 2147483647 w 3519"/>
              <a:gd name="T35" fmla="*/ 2147483647 h 1179"/>
              <a:gd name="T36" fmla="*/ 2147483647 w 3519"/>
              <a:gd name="T37" fmla="*/ 2147483647 h 1179"/>
              <a:gd name="T38" fmla="*/ 2147483647 w 3519"/>
              <a:gd name="T39" fmla="*/ 2147483647 h 1179"/>
              <a:gd name="T40" fmla="*/ 2147483647 w 3519"/>
              <a:gd name="T41" fmla="*/ 2147483647 h 1179"/>
              <a:gd name="T42" fmla="*/ 2147483647 w 3519"/>
              <a:gd name="T43" fmla="*/ 2147483647 h 1179"/>
              <a:gd name="T44" fmla="*/ 2147483647 w 3519"/>
              <a:gd name="T45" fmla="*/ 2147483647 h 1179"/>
              <a:gd name="T46" fmla="*/ 2147483647 w 3519"/>
              <a:gd name="T47" fmla="*/ 2147483647 h 1179"/>
              <a:gd name="T48" fmla="*/ 2147483647 w 3519"/>
              <a:gd name="T49" fmla="*/ 2147483647 h 1179"/>
              <a:gd name="T50" fmla="*/ 2147483647 w 3519"/>
              <a:gd name="T51" fmla="*/ 2147483647 h 1179"/>
              <a:gd name="T52" fmla="*/ 2147483647 w 3519"/>
              <a:gd name="T53" fmla="*/ 2147483647 h 1179"/>
              <a:gd name="T54" fmla="*/ 2147483647 w 3519"/>
              <a:gd name="T55" fmla="*/ 2147483647 h 1179"/>
              <a:gd name="T56" fmla="*/ 2147483647 w 3519"/>
              <a:gd name="T57" fmla="*/ 2147483647 h 1179"/>
              <a:gd name="T58" fmla="*/ 2147483647 w 3519"/>
              <a:gd name="T59" fmla="*/ 2147483647 h 1179"/>
              <a:gd name="T60" fmla="*/ 2147483647 w 3519"/>
              <a:gd name="T61" fmla="*/ 2147483647 h 1179"/>
              <a:gd name="T62" fmla="*/ 2147483647 w 3519"/>
              <a:gd name="T63" fmla="*/ 2147483647 h 1179"/>
              <a:gd name="T64" fmla="*/ 2147483647 w 3519"/>
              <a:gd name="T65" fmla="*/ 2147483647 h 1179"/>
              <a:gd name="T66" fmla="*/ 2147483647 w 3519"/>
              <a:gd name="T67" fmla="*/ 2147483647 h 1179"/>
              <a:gd name="T68" fmla="*/ 2147483647 w 3519"/>
              <a:gd name="T69" fmla="*/ 2147483647 h 1179"/>
              <a:gd name="T70" fmla="*/ 2147483647 w 3519"/>
              <a:gd name="T71" fmla="*/ 2147483647 h 1179"/>
              <a:gd name="T72" fmla="*/ 2147483647 w 3519"/>
              <a:gd name="T73" fmla="*/ 2147483647 h 1179"/>
              <a:gd name="T74" fmla="*/ 2147483647 w 3519"/>
              <a:gd name="T75" fmla="*/ 2147483647 h 1179"/>
              <a:gd name="T76" fmla="*/ 2147483647 w 3519"/>
              <a:gd name="T77" fmla="*/ 2147483647 h 1179"/>
              <a:gd name="T78" fmla="*/ 2147483647 w 3519"/>
              <a:gd name="T79" fmla="*/ 2147483647 h 1179"/>
              <a:gd name="T80" fmla="*/ 2147483647 w 3519"/>
              <a:gd name="T81" fmla="*/ 2147483647 h 1179"/>
              <a:gd name="T82" fmla="*/ 0 w 3519"/>
              <a:gd name="T83" fmla="*/ 2147483647 h 1179"/>
              <a:gd name="T84" fmla="*/ 0 w 3519"/>
              <a:gd name="T85" fmla="*/ 2147483647 h 11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19"/>
              <a:gd name="T130" fmla="*/ 0 h 1179"/>
              <a:gd name="T131" fmla="*/ 3519 w 3519"/>
              <a:gd name="T132" fmla="*/ 1179 h 11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19" h="1179">
                <a:moveTo>
                  <a:pt x="0" y="927"/>
                </a:moveTo>
                <a:lnTo>
                  <a:pt x="567" y="765"/>
                </a:lnTo>
                <a:lnTo>
                  <a:pt x="1080" y="648"/>
                </a:lnTo>
                <a:lnTo>
                  <a:pt x="1071" y="441"/>
                </a:lnTo>
                <a:lnTo>
                  <a:pt x="1089" y="315"/>
                </a:lnTo>
                <a:lnTo>
                  <a:pt x="1377" y="243"/>
                </a:lnTo>
                <a:lnTo>
                  <a:pt x="1557" y="234"/>
                </a:lnTo>
                <a:lnTo>
                  <a:pt x="1728" y="279"/>
                </a:lnTo>
                <a:lnTo>
                  <a:pt x="1818" y="180"/>
                </a:lnTo>
                <a:lnTo>
                  <a:pt x="2007" y="81"/>
                </a:lnTo>
                <a:lnTo>
                  <a:pt x="2133" y="0"/>
                </a:lnTo>
                <a:lnTo>
                  <a:pt x="3519" y="0"/>
                </a:lnTo>
                <a:lnTo>
                  <a:pt x="3438" y="234"/>
                </a:lnTo>
                <a:lnTo>
                  <a:pt x="3195" y="189"/>
                </a:lnTo>
                <a:lnTo>
                  <a:pt x="2988" y="171"/>
                </a:lnTo>
                <a:lnTo>
                  <a:pt x="2862" y="198"/>
                </a:lnTo>
                <a:lnTo>
                  <a:pt x="2763" y="189"/>
                </a:lnTo>
                <a:lnTo>
                  <a:pt x="2646" y="144"/>
                </a:lnTo>
                <a:lnTo>
                  <a:pt x="2556" y="279"/>
                </a:lnTo>
                <a:lnTo>
                  <a:pt x="2484" y="270"/>
                </a:lnTo>
                <a:lnTo>
                  <a:pt x="2430" y="189"/>
                </a:lnTo>
                <a:lnTo>
                  <a:pt x="2349" y="270"/>
                </a:lnTo>
                <a:lnTo>
                  <a:pt x="2178" y="324"/>
                </a:lnTo>
                <a:lnTo>
                  <a:pt x="2016" y="261"/>
                </a:lnTo>
                <a:lnTo>
                  <a:pt x="1908" y="261"/>
                </a:lnTo>
                <a:lnTo>
                  <a:pt x="1782" y="351"/>
                </a:lnTo>
                <a:lnTo>
                  <a:pt x="1773" y="459"/>
                </a:lnTo>
                <a:lnTo>
                  <a:pt x="1836" y="549"/>
                </a:lnTo>
                <a:lnTo>
                  <a:pt x="1701" y="594"/>
                </a:lnTo>
                <a:lnTo>
                  <a:pt x="1530" y="612"/>
                </a:lnTo>
                <a:lnTo>
                  <a:pt x="1449" y="738"/>
                </a:lnTo>
                <a:lnTo>
                  <a:pt x="1377" y="747"/>
                </a:lnTo>
                <a:lnTo>
                  <a:pt x="1251" y="819"/>
                </a:lnTo>
                <a:lnTo>
                  <a:pt x="1188" y="855"/>
                </a:lnTo>
                <a:lnTo>
                  <a:pt x="1098" y="837"/>
                </a:lnTo>
                <a:lnTo>
                  <a:pt x="927" y="972"/>
                </a:lnTo>
                <a:lnTo>
                  <a:pt x="792" y="1062"/>
                </a:lnTo>
                <a:lnTo>
                  <a:pt x="585" y="1062"/>
                </a:lnTo>
                <a:lnTo>
                  <a:pt x="414" y="1089"/>
                </a:lnTo>
                <a:lnTo>
                  <a:pt x="279" y="1098"/>
                </a:lnTo>
                <a:lnTo>
                  <a:pt x="117" y="1161"/>
                </a:lnTo>
                <a:lnTo>
                  <a:pt x="0" y="1179"/>
                </a:lnTo>
                <a:lnTo>
                  <a:pt x="0" y="927"/>
                </a:lnTo>
                <a:close/>
              </a:path>
            </a:pathLst>
          </a:custGeom>
          <a:solidFill>
            <a:schemeClr val="bg1"/>
          </a:solidFill>
          <a:ln w="9525">
            <a:noFill/>
            <a:round/>
            <a:headEnd/>
            <a:tailEnd/>
          </a:ln>
        </p:spPr>
        <p:txBody>
          <a:bodyPr/>
          <a:lstStyle/>
          <a:p>
            <a:endParaRPr lang="en-US"/>
          </a:p>
        </p:txBody>
      </p:sp>
      <p:sp>
        <p:nvSpPr>
          <p:cNvPr id="10" name="Freeform 18"/>
          <p:cNvSpPr>
            <a:spLocks/>
          </p:cNvSpPr>
          <p:nvPr/>
        </p:nvSpPr>
        <p:spPr bwMode="auto">
          <a:xfrm>
            <a:off x="1524001" y="806827"/>
            <a:ext cx="4940367" cy="1704558"/>
          </a:xfrm>
          <a:custGeom>
            <a:avLst/>
            <a:gdLst>
              <a:gd name="T0" fmla="*/ 0 w 3123"/>
              <a:gd name="T1" fmla="*/ 2147483647 h 1071"/>
              <a:gd name="T2" fmla="*/ 2147483647 w 3123"/>
              <a:gd name="T3" fmla="*/ 2147483647 h 1071"/>
              <a:gd name="T4" fmla="*/ 2147483647 w 3123"/>
              <a:gd name="T5" fmla="*/ 2147483647 h 1071"/>
              <a:gd name="T6" fmla="*/ 2147483647 w 3123"/>
              <a:gd name="T7" fmla="*/ 2147483647 h 1071"/>
              <a:gd name="T8" fmla="*/ 2147483647 w 3123"/>
              <a:gd name="T9" fmla="*/ 2147483647 h 1071"/>
              <a:gd name="T10" fmla="*/ 2147483647 w 3123"/>
              <a:gd name="T11" fmla="*/ 2147483647 h 1071"/>
              <a:gd name="T12" fmla="*/ 2147483647 w 3123"/>
              <a:gd name="T13" fmla="*/ 2147483647 h 1071"/>
              <a:gd name="T14" fmla="*/ 2147483647 w 3123"/>
              <a:gd name="T15" fmla="*/ 2147483647 h 1071"/>
              <a:gd name="T16" fmla="*/ 2147483647 w 3123"/>
              <a:gd name="T17" fmla="*/ 2147483647 h 1071"/>
              <a:gd name="T18" fmla="*/ 2147483647 w 3123"/>
              <a:gd name="T19" fmla="*/ 2147483647 h 1071"/>
              <a:gd name="T20" fmla="*/ 2147483647 w 3123"/>
              <a:gd name="T21" fmla="*/ 2147483647 h 1071"/>
              <a:gd name="T22" fmla="*/ 2147483647 w 3123"/>
              <a:gd name="T23" fmla="*/ 0 h 10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3"/>
              <a:gd name="T37" fmla="*/ 0 h 1071"/>
              <a:gd name="T38" fmla="*/ 3123 w 3123"/>
              <a:gd name="T39" fmla="*/ 1071 h 10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3" h="1071">
                <a:moveTo>
                  <a:pt x="0" y="1071"/>
                </a:moveTo>
                <a:cubicBezTo>
                  <a:pt x="98" y="1048"/>
                  <a:pt x="197" y="1026"/>
                  <a:pt x="360" y="981"/>
                </a:cubicBezTo>
                <a:cubicBezTo>
                  <a:pt x="523" y="936"/>
                  <a:pt x="839" y="849"/>
                  <a:pt x="981" y="801"/>
                </a:cubicBezTo>
                <a:cubicBezTo>
                  <a:pt x="1123" y="753"/>
                  <a:pt x="1149" y="739"/>
                  <a:pt x="1215" y="693"/>
                </a:cubicBezTo>
                <a:cubicBezTo>
                  <a:pt x="1281" y="647"/>
                  <a:pt x="1305" y="574"/>
                  <a:pt x="1377" y="522"/>
                </a:cubicBezTo>
                <a:cubicBezTo>
                  <a:pt x="1449" y="470"/>
                  <a:pt x="1571" y="420"/>
                  <a:pt x="1647" y="378"/>
                </a:cubicBezTo>
                <a:cubicBezTo>
                  <a:pt x="1723" y="336"/>
                  <a:pt x="1773" y="304"/>
                  <a:pt x="1836" y="270"/>
                </a:cubicBezTo>
                <a:cubicBezTo>
                  <a:pt x="1899" y="236"/>
                  <a:pt x="1953" y="186"/>
                  <a:pt x="2025" y="171"/>
                </a:cubicBezTo>
                <a:cubicBezTo>
                  <a:pt x="2097" y="156"/>
                  <a:pt x="2169" y="197"/>
                  <a:pt x="2268" y="180"/>
                </a:cubicBezTo>
                <a:cubicBezTo>
                  <a:pt x="2367" y="163"/>
                  <a:pt x="2510" y="84"/>
                  <a:pt x="2619" y="72"/>
                </a:cubicBezTo>
                <a:cubicBezTo>
                  <a:pt x="2728" y="60"/>
                  <a:pt x="2841" y="120"/>
                  <a:pt x="2925" y="108"/>
                </a:cubicBezTo>
                <a:cubicBezTo>
                  <a:pt x="3009" y="96"/>
                  <a:pt x="3066" y="48"/>
                  <a:pt x="3123" y="0"/>
                </a:cubicBezTo>
              </a:path>
            </a:pathLst>
          </a:custGeom>
          <a:noFill/>
          <a:ln w="9525">
            <a:solidFill>
              <a:schemeClr val="bg2"/>
            </a:solidFill>
            <a:round/>
            <a:headEnd/>
            <a:tailEnd/>
          </a:ln>
        </p:spPr>
        <p:txBody>
          <a:bodyPr/>
          <a:lstStyle/>
          <a:p>
            <a:endParaRPr lang="en-US"/>
          </a:p>
        </p:txBody>
      </p:sp>
      <p:sp>
        <p:nvSpPr>
          <p:cNvPr id="11" name="Freeform 25"/>
          <p:cNvSpPr>
            <a:spLocks/>
          </p:cNvSpPr>
          <p:nvPr/>
        </p:nvSpPr>
        <p:spPr bwMode="auto">
          <a:xfrm>
            <a:off x="7620000" y="934035"/>
            <a:ext cx="1282700" cy="2438400"/>
          </a:xfrm>
          <a:custGeom>
            <a:avLst/>
            <a:gdLst>
              <a:gd name="T0" fmla="*/ 2147483647 w 808"/>
              <a:gd name="T1" fmla="*/ 2147483647 h 1536"/>
              <a:gd name="T2" fmla="*/ 2147483647 w 808"/>
              <a:gd name="T3" fmla="*/ 2147483647 h 1536"/>
              <a:gd name="T4" fmla="*/ 2147483647 w 808"/>
              <a:gd name="T5" fmla="*/ 2147483647 h 1536"/>
              <a:gd name="T6" fmla="*/ 2147483647 w 808"/>
              <a:gd name="T7" fmla="*/ 2147483647 h 1536"/>
              <a:gd name="T8" fmla="*/ 2147483647 w 808"/>
              <a:gd name="T9" fmla="*/ 2147483647 h 1536"/>
              <a:gd name="T10" fmla="*/ 2147483647 w 808"/>
              <a:gd name="T11" fmla="*/ 2147483647 h 1536"/>
              <a:gd name="T12" fmla="*/ 2147483647 w 808"/>
              <a:gd name="T13" fmla="*/ 2147483647 h 1536"/>
              <a:gd name="T14" fmla="*/ 2147483647 w 808"/>
              <a:gd name="T15" fmla="*/ 0 h 1536"/>
              <a:gd name="T16" fmla="*/ 2147483647 w 808"/>
              <a:gd name="T17" fmla="*/ 2147483647 h 1536"/>
              <a:gd name="T18" fmla="*/ 2147483647 w 808"/>
              <a:gd name="T19" fmla="*/ 2147483647 h 1536"/>
              <a:gd name="T20" fmla="*/ 2147483647 w 808"/>
              <a:gd name="T21" fmla="*/ 2147483647 h 1536"/>
              <a:gd name="T22" fmla="*/ 2147483647 w 808"/>
              <a:gd name="T23" fmla="*/ 2147483647 h 1536"/>
              <a:gd name="T24" fmla="*/ 0 w 808"/>
              <a:gd name="T25" fmla="*/ 2147483647 h 1536"/>
              <a:gd name="T26" fmla="*/ 2147483647 w 808"/>
              <a:gd name="T27" fmla="*/ 2147483647 h 1536"/>
              <a:gd name="T28" fmla="*/ 2147483647 w 808"/>
              <a:gd name="T29" fmla="*/ 2147483647 h 1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8"/>
              <a:gd name="T46" fmla="*/ 0 h 1536"/>
              <a:gd name="T47" fmla="*/ 808 w 808"/>
              <a:gd name="T48" fmla="*/ 1536 h 1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8" h="1536">
                <a:moveTo>
                  <a:pt x="144" y="1432"/>
                </a:moveTo>
                <a:lnTo>
                  <a:pt x="160" y="1536"/>
                </a:lnTo>
                <a:lnTo>
                  <a:pt x="336" y="1400"/>
                </a:lnTo>
                <a:lnTo>
                  <a:pt x="560" y="1416"/>
                </a:lnTo>
                <a:lnTo>
                  <a:pt x="808" y="1208"/>
                </a:lnTo>
                <a:lnTo>
                  <a:pt x="728" y="608"/>
                </a:lnTo>
                <a:lnTo>
                  <a:pt x="528" y="176"/>
                </a:lnTo>
                <a:lnTo>
                  <a:pt x="344" y="0"/>
                </a:lnTo>
                <a:lnTo>
                  <a:pt x="248" y="160"/>
                </a:lnTo>
                <a:lnTo>
                  <a:pt x="176" y="456"/>
                </a:lnTo>
                <a:lnTo>
                  <a:pt x="200" y="744"/>
                </a:lnTo>
                <a:lnTo>
                  <a:pt x="144" y="936"/>
                </a:lnTo>
                <a:lnTo>
                  <a:pt x="0" y="1048"/>
                </a:lnTo>
                <a:lnTo>
                  <a:pt x="80" y="1264"/>
                </a:lnTo>
                <a:lnTo>
                  <a:pt x="144" y="1432"/>
                </a:lnTo>
                <a:close/>
              </a:path>
            </a:pathLst>
          </a:custGeom>
          <a:solidFill>
            <a:srgbClr val="FFCCCC"/>
          </a:solidFill>
          <a:ln w="9525">
            <a:solidFill>
              <a:srgbClr val="FFCCCC"/>
            </a:solidFill>
            <a:round/>
            <a:headEnd/>
            <a:tailEnd/>
          </a:ln>
        </p:spPr>
        <p:txBody>
          <a:bodyPr/>
          <a:lstStyle/>
          <a:p>
            <a:endParaRPr lang="en-US"/>
          </a:p>
        </p:txBody>
      </p:sp>
      <p:sp>
        <p:nvSpPr>
          <p:cNvPr id="12" name="Freeform 26"/>
          <p:cNvSpPr>
            <a:spLocks/>
          </p:cNvSpPr>
          <p:nvPr/>
        </p:nvSpPr>
        <p:spPr bwMode="auto">
          <a:xfrm>
            <a:off x="8305800" y="4388435"/>
            <a:ext cx="2133600" cy="1612900"/>
          </a:xfrm>
          <a:custGeom>
            <a:avLst/>
            <a:gdLst>
              <a:gd name="T0" fmla="*/ 2147483647 w 1344"/>
              <a:gd name="T1" fmla="*/ 2147483647 h 1016"/>
              <a:gd name="T2" fmla="*/ 2147483647 w 1344"/>
              <a:gd name="T3" fmla="*/ 2147483647 h 1016"/>
              <a:gd name="T4" fmla="*/ 2147483647 w 1344"/>
              <a:gd name="T5" fmla="*/ 2147483647 h 1016"/>
              <a:gd name="T6" fmla="*/ 2147483647 w 1344"/>
              <a:gd name="T7" fmla="*/ 2147483647 h 1016"/>
              <a:gd name="T8" fmla="*/ 2147483647 w 1344"/>
              <a:gd name="T9" fmla="*/ 2147483647 h 1016"/>
              <a:gd name="T10" fmla="*/ 2147483647 w 1344"/>
              <a:gd name="T11" fmla="*/ 2147483647 h 1016"/>
              <a:gd name="T12" fmla="*/ 2147483647 w 1344"/>
              <a:gd name="T13" fmla="*/ 2147483647 h 1016"/>
              <a:gd name="T14" fmla="*/ 2147483647 w 1344"/>
              <a:gd name="T15" fmla="*/ 2147483647 h 1016"/>
              <a:gd name="T16" fmla="*/ 2147483647 w 1344"/>
              <a:gd name="T17" fmla="*/ 2147483647 h 1016"/>
              <a:gd name="T18" fmla="*/ 2147483647 w 1344"/>
              <a:gd name="T19" fmla="*/ 2147483647 h 1016"/>
              <a:gd name="T20" fmla="*/ 2147483647 w 1344"/>
              <a:gd name="T21" fmla="*/ 2147483647 h 1016"/>
              <a:gd name="T22" fmla="*/ 2147483647 w 1344"/>
              <a:gd name="T23" fmla="*/ 2147483647 h 1016"/>
              <a:gd name="T24" fmla="*/ 0 w 1344"/>
              <a:gd name="T25" fmla="*/ 0 h 1016"/>
              <a:gd name="T26" fmla="*/ 2147483647 w 1344"/>
              <a:gd name="T27" fmla="*/ 2147483647 h 1016"/>
              <a:gd name="T28" fmla="*/ 2147483647 w 1344"/>
              <a:gd name="T29" fmla="*/ 2147483647 h 10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4"/>
              <a:gd name="T46" fmla="*/ 0 h 1016"/>
              <a:gd name="T47" fmla="*/ 1344 w 1344"/>
              <a:gd name="T48" fmla="*/ 1016 h 10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4" h="1016">
                <a:moveTo>
                  <a:pt x="280" y="120"/>
                </a:moveTo>
                <a:lnTo>
                  <a:pt x="344" y="64"/>
                </a:lnTo>
                <a:lnTo>
                  <a:pt x="504" y="176"/>
                </a:lnTo>
                <a:lnTo>
                  <a:pt x="872" y="312"/>
                </a:lnTo>
                <a:lnTo>
                  <a:pt x="1216" y="560"/>
                </a:lnTo>
                <a:lnTo>
                  <a:pt x="1344" y="832"/>
                </a:lnTo>
                <a:lnTo>
                  <a:pt x="1200" y="1016"/>
                </a:lnTo>
                <a:lnTo>
                  <a:pt x="984" y="928"/>
                </a:lnTo>
                <a:lnTo>
                  <a:pt x="712" y="712"/>
                </a:lnTo>
                <a:lnTo>
                  <a:pt x="480" y="520"/>
                </a:lnTo>
                <a:lnTo>
                  <a:pt x="272" y="344"/>
                </a:lnTo>
                <a:lnTo>
                  <a:pt x="40" y="304"/>
                </a:lnTo>
                <a:lnTo>
                  <a:pt x="0" y="0"/>
                </a:lnTo>
                <a:lnTo>
                  <a:pt x="200" y="192"/>
                </a:lnTo>
                <a:lnTo>
                  <a:pt x="280" y="120"/>
                </a:lnTo>
                <a:close/>
              </a:path>
            </a:pathLst>
          </a:custGeom>
          <a:solidFill>
            <a:srgbClr val="FFCCCC"/>
          </a:solidFill>
          <a:ln w="9525">
            <a:solidFill>
              <a:srgbClr val="FFCCCC"/>
            </a:solidFill>
            <a:round/>
            <a:headEnd/>
            <a:tailEnd/>
          </a:ln>
        </p:spPr>
        <p:txBody>
          <a:bodyPr/>
          <a:lstStyle/>
          <a:p>
            <a:endParaRPr lang="en-US"/>
          </a:p>
        </p:txBody>
      </p:sp>
      <p:sp>
        <p:nvSpPr>
          <p:cNvPr id="13" name="Text Box 17"/>
          <p:cNvSpPr txBox="1">
            <a:spLocks noChangeArrowheads="1"/>
          </p:cNvSpPr>
          <p:nvPr/>
        </p:nvSpPr>
        <p:spPr bwMode="auto">
          <a:xfrm>
            <a:off x="3596482" y="5210760"/>
            <a:ext cx="1090613" cy="590550"/>
          </a:xfrm>
          <a:prstGeom prst="rect">
            <a:avLst/>
          </a:prstGeom>
          <a:noFill/>
          <a:ln w="9525">
            <a:noFill/>
            <a:miter lim="800000"/>
            <a:headEnd/>
            <a:tailEnd/>
          </a:ln>
        </p:spPr>
        <p:txBody>
          <a:bodyPr/>
          <a:lstStyle/>
          <a:p>
            <a:pPr algn="ctr" eaLnBrk="0" hangingPunct="0">
              <a:lnSpc>
                <a:spcPct val="105000"/>
              </a:lnSpc>
              <a:spcBef>
                <a:spcPct val="20000"/>
              </a:spcBef>
              <a:defRPr/>
            </a:pPr>
            <a:r>
              <a:rPr lang="en-US" sz="1400" dirty="0">
                <a:solidFill>
                  <a:schemeClr val="bg1"/>
                </a:solidFill>
              </a:rPr>
              <a:t>Mountain habitat 2</a:t>
            </a:r>
          </a:p>
        </p:txBody>
      </p:sp>
      <p:sp>
        <p:nvSpPr>
          <p:cNvPr id="14" name="Text Box 39"/>
          <p:cNvSpPr txBox="1">
            <a:spLocks noChangeArrowheads="1"/>
          </p:cNvSpPr>
          <p:nvPr/>
        </p:nvSpPr>
        <p:spPr bwMode="auto">
          <a:xfrm>
            <a:off x="9093200" y="1086435"/>
            <a:ext cx="1295400" cy="539750"/>
          </a:xfrm>
          <a:prstGeom prst="rect">
            <a:avLst/>
          </a:prstGeom>
          <a:noFill/>
          <a:ln w="0" algn="ctr">
            <a:noFill/>
            <a:miter lim="800000"/>
            <a:headEnd/>
            <a:tailEnd/>
          </a:ln>
        </p:spPr>
        <p:txBody>
          <a:bodyPr>
            <a:spAutoFit/>
          </a:bodyPr>
          <a:lstStyle/>
          <a:p>
            <a:pPr algn="ctr" eaLnBrk="0" hangingPunct="0">
              <a:lnSpc>
                <a:spcPct val="105000"/>
              </a:lnSpc>
              <a:spcBef>
                <a:spcPct val="50000"/>
              </a:spcBef>
              <a:defRPr/>
            </a:pPr>
            <a:r>
              <a:rPr lang="en-US" sz="1400" dirty="0">
                <a:solidFill>
                  <a:schemeClr val="tx1">
                    <a:lumMod val="65000"/>
                    <a:lumOff val="35000"/>
                  </a:schemeClr>
                </a:solidFill>
              </a:rPr>
              <a:t>Mountain habitat 1</a:t>
            </a:r>
          </a:p>
        </p:txBody>
      </p:sp>
      <p:sp>
        <p:nvSpPr>
          <p:cNvPr id="15" name="Text Box 26"/>
          <p:cNvSpPr txBox="1">
            <a:spLocks noChangeArrowheads="1"/>
          </p:cNvSpPr>
          <p:nvPr/>
        </p:nvSpPr>
        <p:spPr bwMode="auto">
          <a:xfrm>
            <a:off x="4572000" y="3985210"/>
            <a:ext cx="1885950" cy="609600"/>
          </a:xfrm>
          <a:prstGeom prst="rect">
            <a:avLst/>
          </a:prstGeom>
          <a:solidFill>
            <a:srgbClr val="000000"/>
          </a:solidFill>
          <a:ln w="9525">
            <a:noFill/>
            <a:miter lim="800000"/>
            <a:headEnd/>
            <a:tailEnd/>
          </a:ln>
        </p:spPr>
        <p:txBody>
          <a:bodyPr/>
          <a:lstStyle/>
          <a:p>
            <a:pPr algn="ctr" eaLnBrk="0" hangingPunct="0">
              <a:lnSpc>
                <a:spcPct val="105000"/>
              </a:lnSpc>
              <a:spcBef>
                <a:spcPct val="20000"/>
              </a:spcBef>
            </a:pPr>
            <a:r>
              <a:rPr lang="en-US" sz="1600" dirty="0">
                <a:solidFill>
                  <a:srgbClr val="FFFFFF"/>
                </a:solidFill>
              </a:rPr>
              <a:t>Compensation sites</a:t>
            </a:r>
          </a:p>
        </p:txBody>
      </p:sp>
      <p:sp>
        <p:nvSpPr>
          <p:cNvPr id="16" name="Freeform 10"/>
          <p:cNvSpPr>
            <a:spLocks/>
          </p:cNvSpPr>
          <p:nvPr/>
        </p:nvSpPr>
        <p:spPr bwMode="auto">
          <a:xfrm>
            <a:off x="8958264" y="4209048"/>
            <a:ext cx="1724025" cy="2019300"/>
          </a:xfrm>
          <a:custGeom>
            <a:avLst/>
            <a:gdLst>
              <a:gd name="T0" fmla="*/ 2147483647 w 1086"/>
              <a:gd name="T1" fmla="*/ 2147483647 h 1272"/>
              <a:gd name="T2" fmla="*/ 2147483647 w 1086"/>
              <a:gd name="T3" fmla="*/ 2147483647 h 1272"/>
              <a:gd name="T4" fmla="*/ 2147483647 w 1086"/>
              <a:gd name="T5" fmla="*/ 2147483647 h 1272"/>
              <a:gd name="T6" fmla="*/ 2147483647 w 1086"/>
              <a:gd name="T7" fmla="*/ 2147483647 h 1272"/>
              <a:gd name="T8" fmla="*/ 2147483647 w 1086"/>
              <a:gd name="T9" fmla="*/ 2147483647 h 1272"/>
              <a:gd name="T10" fmla="*/ 2147483647 w 1086"/>
              <a:gd name="T11" fmla="*/ 2147483647 h 1272"/>
              <a:gd name="T12" fmla="*/ 2147483647 w 1086"/>
              <a:gd name="T13" fmla="*/ 2147483647 h 1272"/>
              <a:gd name="T14" fmla="*/ 0 60000 65536"/>
              <a:gd name="T15" fmla="*/ 0 60000 65536"/>
              <a:gd name="T16" fmla="*/ 0 60000 65536"/>
              <a:gd name="T17" fmla="*/ 0 60000 65536"/>
              <a:gd name="T18" fmla="*/ 0 60000 65536"/>
              <a:gd name="T19" fmla="*/ 0 60000 65536"/>
              <a:gd name="T20" fmla="*/ 0 60000 65536"/>
              <a:gd name="T21" fmla="*/ 0 w 1086"/>
              <a:gd name="T22" fmla="*/ 0 h 1272"/>
              <a:gd name="T23" fmla="*/ 1086 w 1086"/>
              <a:gd name="T24" fmla="*/ 1272 h 1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6" h="1272">
                <a:moveTo>
                  <a:pt x="186" y="1272"/>
                </a:moveTo>
                <a:cubicBezTo>
                  <a:pt x="159" y="1161"/>
                  <a:pt x="133" y="1051"/>
                  <a:pt x="105" y="930"/>
                </a:cubicBezTo>
                <a:cubicBezTo>
                  <a:pt x="77" y="809"/>
                  <a:pt x="15" y="657"/>
                  <a:pt x="15" y="543"/>
                </a:cubicBezTo>
                <a:cubicBezTo>
                  <a:pt x="15" y="429"/>
                  <a:pt x="0" y="333"/>
                  <a:pt x="105" y="246"/>
                </a:cubicBezTo>
                <a:cubicBezTo>
                  <a:pt x="210" y="159"/>
                  <a:pt x="521" y="42"/>
                  <a:pt x="645" y="21"/>
                </a:cubicBezTo>
                <a:cubicBezTo>
                  <a:pt x="769" y="0"/>
                  <a:pt x="779" y="72"/>
                  <a:pt x="852" y="120"/>
                </a:cubicBezTo>
                <a:cubicBezTo>
                  <a:pt x="925" y="168"/>
                  <a:pt x="1037" y="270"/>
                  <a:pt x="1086" y="309"/>
                </a:cubicBezTo>
              </a:path>
            </a:pathLst>
          </a:custGeom>
          <a:noFill/>
          <a:ln w="9525">
            <a:solidFill>
              <a:schemeClr val="bg2"/>
            </a:solidFill>
            <a:round/>
            <a:headEnd/>
            <a:tailEnd/>
          </a:ln>
        </p:spPr>
        <p:txBody>
          <a:bodyPr/>
          <a:lstStyle/>
          <a:p>
            <a:endParaRPr lang="en-US"/>
          </a:p>
        </p:txBody>
      </p:sp>
      <p:sp>
        <p:nvSpPr>
          <p:cNvPr id="17" name="Text Box 33"/>
          <p:cNvSpPr txBox="1">
            <a:spLocks noChangeArrowheads="1"/>
          </p:cNvSpPr>
          <p:nvPr/>
        </p:nvSpPr>
        <p:spPr bwMode="auto">
          <a:xfrm>
            <a:off x="9093200" y="5047248"/>
            <a:ext cx="1143000" cy="476250"/>
          </a:xfrm>
          <a:prstGeom prst="rect">
            <a:avLst/>
          </a:prstGeom>
          <a:noFill/>
          <a:ln w="0" algn="ctr">
            <a:noFill/>
            <a:miter lim="800000"/>
            <a:headEnd/>
            <a:tailEnd/>
          </a:ln>
        </p:spPr>
        <p:txBody>
          <a:bodyPr>
            <a:spAutoFit/>
          </a:bodyPr>
          <a:lstStyle/>
          <a:p>
            <a:pPr algn="ctr" eaLnBrk="0" hangingPunct="0">
              <a:lnSpc>
                <a:spcPct val="105000"/>
              </a:lnSpc>
              <a:spcBef>
                <a:spcPct val="50000"/>
              </a:spcBef>
            </a:pPr>
            <a:r>
              <a:rPr lang="en-US" sz="1200"/>
              <a:t>Protected area 2</a:t>
            </a:r>
          </a:p>
        </p:txBody>
      </p:sp>
      <p:sp>
        <p:nvSpPr>
          <p:cNvPr id="18" name="Text Box 33"/>
          <p:cNvSpPr txBox="1">
            <a:spLocks noChangeArrowheads="1"/>
          </p:cNvSpPr>
          <p:nvPr/>
        </p:nvSpPr>
        <p:spPr bwMode="auto">
          <a:xfrm>
            <a:off x="7810500" y="2088148"/>
            <a:ext cx="1143000" cy="476250"/>
          </a:xfrm>
          <a:prstGeom prst="rect">
            <a:avLst/>
          </a:prstGeom>
          <a:noFill/>
          <a:ln w="0" algn="ctr">
            <a:noFill/>
            <a:miter lim="800000"/>
            <a:headEnd/>
            <a:tailEnd/>
          </a:ln>
        </p:spPr>
        <p:txBody>
          <a:bodyPr>
            <a:spAutoFit/>
          </a:bodyPr>
          <a:lstStyle/>
          <a:p>
            <a:pPr algn="ctr" eaLnBrk="0" hangingPunct="0">
              <a:lnSpc>
                <a:spcPct val="105000"/>
              </a:lnSpc>
              <a:spcBef>
                <a:spcPct val="50000"/>
              </a:spcBef>
            </a:pPr>
            <a:r>
              <a:rPr lang="en-US" sz="1200"/>
              <a:t>Protected area 1</a:t>
            </a:r>
          </a:p>
        </p:txBody>
      </p:sp>
      <p:sp>
        <p:nvSpPr>
          <p:cNvPr id="19" name="Freeform 11"/>
          <p:cNvSpPr>
            <a:spLocks/>
          </p:cNvSpPr>
          <p:nvPr/>
        </p:nvSpPr>
        <p:spPr bwMode="auto">
          <a:xfrm>
            <a:off x="3952876" y="2542174"/>
            <a:ext cx="6715125" cy="3686175"/>
          </a:xfrm>
          <a:custGeom>
            <a:avLst/>
            <a:gdLst>
              <a:gd name="T0" fmla="*/ 2147483647 w 4230"/>
              <a:gd name="T1" fmla="*/ 2147483647 h 2322"/>
              <a:gd name="T2" fmla="*/ 2147483647 w 4230"/>
              <a:gd name="T3" fmla="*/ 2147483647 h 2322"/>
              <a:gd name="T4" fmla="*/ 2147483647 w 4230"/>
              <a:gd name="T5" fmla="*/ 2147483647 h 2322"/>
              <a:gd name="T6" fmla="*/ 2147483647 w 4230"/>
              <a:gd name="T7" fmla="*/ 2147483647 h 2322"/>
              <a:gd name="T8" fmla="*/ 2147483647 w 4230"/>
              <a:gd name="T9" fmla="*/ 2147483647 h 2322"/>
              <a:gd name="T10" fmla="*/ 2147483647 w 4230"/>
              <a:gd name="T11" fmla="*/ 2147483647 h 2322"/>
              <a:gd name="T12" fmla="*/ 2147483647 w 4230"/>
              <a:gd name="T13" fmla="*/ 2147483647 h 2322"/>
              <a:gd name="T14" fmla="*/ 2147483647 w 4230"/>
              <a:gd name="T15" fmla="*/ 2147483647 h 2322"/>
              <a:gd name="T16" fmla="*/ 2147483647 w 4230"/>
              <a:gd name="T17" fmla="*/ 2147483647 h 2322"/>
              <a:gd name="T18" fmla="*/ 2147483647 w 4230"/>
              <a:gd name="T19" fmla="*/ 2147483647 h 2322"/>
              <a:gd name="T20" fmla="*/ 2147483647 w 4230"/>
              <a:gd name="T21" fmla="*/ 2147483647 h 2322"/>
              <a:gd name="T22" fmla="*/ 2147483647 w 4230"/>
              <a:gd name="T23" fmla="*/ 2147483647 h 2322"/>
              <a:gd name="T24" fmla="*/ 2147483647 w 4230"/>
              <a:gd name="T25" fmla="*/ 2147483647 h 2322"/>
              <a:gd name="T26" fmla="*/ 2147483647 w 4230"/>
              <a:gd name="T27" fmla="*/ 2147483647 h 2322"/>
              <a:gd name="T28" fmla="*/ 2147483647 w 4230"/>
              <a:gd name="T29" fmla="*/ 2147483647 h 2322"/>
              <a:gd name="T30" fmla="*/ 2147483647 w 4230"/>
              <a:gd name="T31" fmla="*/ 2147483647 h 2322"/>
              <a:gd name="T32" fmla="*/ 0 w 4230"/>
              <a:gd name="T33" fmla="*/ 2147483647 h 2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30"/>
              <a:gd name="T52" fmla="*/ 0 h 2322"/>
              <a:gd name="T53" fmla="*/ 4230 w 4230"/>
              <a:gd name="T54" fmla="*/ 2322 h 2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30" h="2322">
                <a:moveTo>
                  <a:pt x="4230" y="450"/>
                </a:moveTo>
                <a:cubicBezTo>
                  <a:pt x="4159" y="397"/>
                  <a:pt x="4089" y="344"/>
                  <a:pt x="3996" y="297"/>
                </a:cubicBezTo>
                <a:cubicBezTo>
                  <a:pt x="3903" y="250"/>
                  <a:pt x="3774" y="186"/>
                  <a:pt x="3672" y="171"/>
                </a:cubicBezTo>
                <a:cubicBezTo>
                  <a:pt x="3570" y="156"/>
                  <a:pt x="3460" y="200"/>
                  <a:pt x="3384" y="207"/>
                </a:cubicBezTo>
                <a:cubicBezTo>
                  <a:pt x="3308" y="214"/>
                  <a:pt x="3296" y="249"/>
                  <a:pt x="3213" y="216"/>
                </a:cubicBezTo>
                <a:cubicBezTo>
                  <a:pt x="3130" y="183"/>
                  <a:pt x="3031" y="0"/>
                  <a:pt x="2889" y="9"/>
                </a:cubicBezTo>
                <a:cubicBezTo>
                  <a:pt x="2747" y="18"/>
                  <a:pt x="2488" y="212"/>
                  <a:pt x="2358" y="270"/>
                </a:cubicBezTo>
                <a:cubicBezTo>
                  <a:pt x="2228" y="328"/>
                  <a:pt x="2211" y="366"/>
                  <a:pt x="2106" y="360"/>
                </a:cubicBezTo>
                <a:cubicBezTo>
                  <a:pt x="2001" y="354"/>
                  <a:pt x="1882" y="237"/>
                  <a:pt x="1728" y="234"/>
                </a:cubicBezTo>
                <a:cubicBezTo>
                  <a:pt x="1574" y="231"/>
                  <a:pt x="1316" y="285"/>
                  <a:pt x="1179" y="342"/>
                </a:cubicBezTo>
                <a:cubicBezTo>
                  <a:pt x="1042" y="399"/>
                  <a:pt x="1005" y="503"/>
                  <a:pt x="909" y="576"/>
                </a:cubicBezTo>
                <a:cubicBezTo>
                  <a:pt x="813" y="649"/>
                  <a:pt x="666" y="671"/>
                  <a:pt x="603" y="783"/>
                </a:cubicBezTo>
                <a:cubicBezTo>
                  <a:pt x="540" y="895"/>
                  <a:pt x="553" y="1134"/>
                  <a:pt x="531" y="1251"/>
                </a:cubicBezTo>
                <a:cubicBezTo>
                  <a:pt x="509" y="1368"/>
                  <a:pt x="507" y="1385"/>
                  <a:pt x="468" y="1485"/>
                </a:cubicBezTo>
                <a:cubicBezTo>
                  <a:pt x="429" y="1585"/>
                  <a:pt x="332" y="1757"/>
                  <a:pt x="297" y="1854"/>
                </a:cubicBezTo>
                <a:cubicBezTo>
                  <a:pt x="262" y="1951"/>
                  <a:pt x="310" y="1992"/>
                  <a:pt x="261" y="2070"/>
                </a:cubicBezTo>
                <a:cubicBezTo>
                  <a:pt x="212" y="2148"/>
                  <a:pt x="106" y="2235"/>
                  <a:pt x="0" y="2322"/>
                </a:cubicBezTo>
              </a:path>
            </a:pathLst>
          </a:custGeom>
          <a:noFill/>
          <a:ln w="9525">
            <a:solidFill>
              <a:schemeClr val="accent2"/>
            </a:solidFill>
            <a:prstDash val="dash"/>
            <a:round/>
            <a:headEnd/>
            <a:tailEnd/>
          </a:ln>
        </p:spPr>
        <p:txBody>
          <a:bodyPr/>
          <a:lstStyle/>
          <a:p>
            <a:endParaRPr lang="en-US"/>
          </a:p>
        </p:txBody>
      </p:sp>
      <p:sp>
        <p:nvSpPr>
          <p:cNvPr id="20" name="Text Box 9"/>
          <p:cNvSpPr txBox="1">
            <a:spLocks noChangeArrowheads="1"/>
          </p:cNvSpPr>
          <p:nvPr/>
        </p:nvSpPr>
        <p:spPr bwMode="auto">
          <a:xfrm>
            <a:off x="9353550" y="1953211"/>
            <a:ext cx="1092200" cy="454025"/>
          </a:xfrm>
          <a:prstGeom prst="rect">
            <a:avLst/>
          </a:prstGeom>
          <a:noFill/>
          <a:ln w="9525">
            <a:noFill/>
            <a:miter lim="800000"/>
            <a:headEnd/>
            <a:tailEnd/>
          </a:ln>
        </p:spPr>
        <p:txBody>
          <a:bodyPr/>
          <a:lstStyle/>
          <a:p>
            <a:pPr algn="ctr" eaLnBrk="0" hangingPunct="0">
              <a:lnSpc>
                <a:spcPct val="105000"/>
              </a:lnSpc>
              <a:spcBef>
                <a:spcPct val="20000"/>
              </a:spcBef>
              <a:defRPr/>
            </a:pPr>
            <a:r>
              <a:rPr lang="en-US" sz="1400" dirty="0">
                <a:solidFill>
                  <a:schemeClr val="tx1">
                    <a:lumMod val="65000"/>
                    <a:lumOff val="35000"/>
                  </a:schemeClr>
                </a:solidFill>
              </a:rPr>
              <a:t>Ridge line</a:t>
            </a:r>
          </a:p>
        </p:txBody>
      </p:sp>
      <p:sp>
        <p:nvSpPr>
          <p:cNvPr id="21" name="Line 41"/>
          <p:cNvSpPr>
            <a:spLocks noChangeShapeType="1"/>
          </p:cNvSpPr>
          <p:nvPr/>
        </p:nvSpPr>
        <p:spPr bwMode="auto">
          <a:xfrm>
            <a:off x="9906000" y="2254835"/>
            <a:ext cx="0" cy="571500"/>
          </a:xfrm>
          <a:prstGeom prst="line">
            <a:avLst/>
          </a:prstGeom>
          <a:noFill/>
          <a:ln w="9525">
            <a:solidFill>
              <a:schemeClr val="tx1"/>
            </a:solidFill>
            <a:round/>
            <a:headEnd/>
            <a:tailEnd type="triangle" w="med" len="med"/>
          </a:ln>
        </p:spPr>
        <p:txBody>
          <a:bodyPr/>
          <a:lstStyle/>
          <a:p>
            <a:endParaRPr lang="en-GB"/>
          </a:p>
        </p:txBody>
      </p:sp>
      <p:sp>
        <p:nvSpPr>
          <p:cNvPr id="22" name="Line 43"/>
          <p:cNvSpPr>
            <a:spLocks noChangeShapeType="1"/>
          </p:cNvSpPr>
          <p:nvPr/>
        </p:nvSpPr>
        <p:spPr bwMode="auto">
          <a:xfrm flipV="1">
            <a:off x="4724400" y="3375610"/>
            <a:ext cx="685800" cy="762000"/>
          </a:xfrm>
          <a:prstGeom prst="line">
            <a:avLst/>
          </a:prstGeom>
          <a:noFill/>
          <a:ln w="9525">
            <a:solidFill>
              <a:schemeClr val="tx1"/>
            </a:solidFill>
            <a:round/>
            <a:headEnd/>
            <a:tailEnd type="triangle" w="med" len="med"/>
          </a:ln>
        </p:spPr>
        <p:txBody>
          <a:bodyPr/>
          <a:lstStyle/>
          <a:p>
            <a:endParaRPr lang="en-GB"/>
          </a:p>
        </p:txBody>
      </p:sp>
      <p:sp>
        <p:nvSpPr>
          <p:cNvPr id="23" name="Text Box 17"/>
          <p:cNvSpPr txBox="1">
            <a:spLocks noChangeArrowheads="1"/>
          </p:cNvSpPr>
          <p:nvPr/>
        </p:nvSpPr>
        <p:spPr bwMode="auto">
          <a:xfrm>
            <a:off x="6796088" y="5450473"/>
            <a:ext cx="1598612" cy="590550"/>
          </a:xfrm>
          <a:prstGeom prst="rect">
            <a:avLst/>
          </a:prstGeom>
          <a:noFill/>
          <a:ln w="9525">
            <a:noFill/>
            <a:miter lim="800000"/>
            <a:headEnd/>
            <a:tailEnd/>
          </a:ln>
        </p:spPr>
        <p:txBody>
          <a:bodyPr/>
          <a:lstStyle/>
          <a:p>
            <a:pPr algn="ctr" eaLnBrk="0" hangingPunct="0">
              <a:lnSpc>
                <a:spcPct val="105000"/>
              </a:lnSpc>
              <a:spcBef>
                <a:spcPct val="20000"/>
              </a:spcBef>
            </a:pPr>
            <a:r>
              <a:rPr lang="en-US" sz="1400"/>
              <a:t>Geo-political boundary</a:t>
            </a:r>
          </a:p>
        </p:txBody>
      </p:sp>
      <p:sp>
        <p:nvSpPr>
          <p:cNvPr id="24" name="Line 46"/>
          <p:cNvSpPr>
            <a:spLocks noChangeShapeType="1"/>
          </p:cNvSpPr>
          <p:nvPr/>
        </p:nvSpPr>
        <p:spPr bwMode="auto">
          <a:xfrm flipV="1">
            <a:off x="8153400" y="5023435"/>
            <a:ext cx="279400" cy="482600"/>
          </a:xfrm>
          <a:prstGeom prst="line">
            <a:avLst/>
          </a:prstGeom>
          <a:noFill/>
          <a:ln w="9525">
            <a:solidFill>
              <a:schemeClr val="tx1"/>
            </a:solidFill>
            <a:round/>
            <a:headEnd/>
            <a:tailEnd type="triangle" w="med" len="med"/>
          </a:ln>
        </p:spPr>
        <p:txBody>
          <a:bodyPr/>
          <a:lstStyle/>
          <a:p>
            <a:endParaRPr lang="en-GB"/>
          </a:p>
        </p:txBody>
      </p:sp>
      <p:sp>
        <p:nvSpPr>
          <p:cNvPr id="25" name="Rectangle 49"/>
          <p:cNvSpPr>
            <a:spLocks noChangeArrowheads="1"/>
          </p:cNvSpPr>
          <p:nvPr/>
        </p:nvSpPr>
        <p:spPr bwMode="auto">
          <a:xfrm rot="5400000">
            <a:off x="1608475" y="2906503"/>
            <a:ext cx="1066800" cy="1090614"/>
          </a:xfrm>
          <a:prstGeom prst="rect">
            <a:avLst/>
          </a:prstGeom>
          <a:solidFill>
            <a:srgbClr val="262699"/>
          </a:solidFill>
          <a:ln w="0" algn="ctr">
            <a:solidFill>
              <a:srgbClr val="000000"/>
            </a:solidFill>
            <a:round/>
            <a:headEnd/>
            <a:tailEnd/>
          </a:ln>
        </p:spPr>
        <p:txBody>
          <a:bodyPr rot="10800000" vert="eaVert" wrap="none" anchor="ctr"/>
          <a:lstStyle/>
          <a:p>
            <a:pPr algn="ctr" eaLnBrk="0" hangingPunct="0">
              <a:lnSpc>
                <a:spcPct val="105000"/>
              </a:lnSpc>
              <a:spcBef>
                <a:spcPct val="20000"/>
              </a:spcBef>
            </a:pPr>
            <a:endParaRPr lang="en-GB">
              <a:solidFill>
                <a:srgbClr val="CC3399"/>
              </a:solidFill>
            </a:endParaRPr>
          </a:p>
        </p:txBody>
      </p:sp>
      <p:sp>
        <p:nvSpPr>
          <p:cNvPr id="26" name="TextBox 50"/>
          <p:cNvSpPr txBox="1">
            <a:spLocks noChangeArrowheads="1"/>
          </p:cNvSpPr>
          <p:nvPr/>
        </p:nvSpPr>
        <p:spPr bwMode="auto">
          <a:xfrm>
            <a:off x="1672770" y="3171835"/>
            <a:ext cx="1014412" cy="338554"/>
          </a:xfrm>
          <a:prstGeom prst="rect">
            <a:avLst/>
          </a:prstGeom>
          <a:noFill/>
          <a:ln w="9525">
            <a:noFill/>
            <a:miter lim="800000"/>
            <a:headEnd/>
            <a:tailEnd/>
          </a:ln>
        </p:spPr>
        <p:txBody>
          <a:bodyPr wrap="square">
            <a:spAutoFit/>
          </a:bodyPr>
          <a:lstStyle/>
          <a:p>
            <a:pPr algn="ctr"/>
            <a:r>
              <a:rPr lang="en-GB" sz="1600" dirty="0">
                <a:solidFill>
                  <a:schemeClr val="bg1"/>
                </a:solidFill>
              </a:rPr>
              <a:t>Project 1</a:t>
            </a:r>
          </a:p>
        </p:txBody>
      </p:sp>
      <p:grpSp>
        <p:nvGrpSpPr>
          <p:cNvPr id="27" name="Group 52"/>
          <p:cNvGrpSpPr>
            <a:grpSpLocks/>
          </p:cNvGrpSpPr>
          <p:nvPr/>
        </p:nvGrpSpPr>
        <p:grpSpPr bwMode="auto">
          <a:xfrm>
            <a:off x="3849915" y="2613604"/>
            <a:ext cx="685800" cy="457206"/>
            <a:chOff x="5851525" y="2971798"/>
            <a:chExt cx="748145" cy="358897"/>
          </a:xfrm>
        </p:grpSpPr>
        <p:sp>
          <p:nvSpPr>
            <p:cNvPr id="28" name="Rectangle 48"/>
            <p:cNvSpPr>
              <a:spLocks noChangeArrowheads="1"/>
            </p:cNvSpPr>
            <p:nvPr/>
          </p:nvSpPr>
          <p:spPr bwMode="auto">
            <a:xfrm rot="5400000">
              <a:off x="6046150" y="2777175"/>
              <a:ext cx="358895" cy="748145"/>
            </a:xfrm>
            <a:prstGeom prst="rect">
              <a:avLst/>
            </a:prstGeom>
            <a:solidFill>
              <a:srgbClr val="CC00CC"/>
            </a:solidFill>
            <a:ln w="0" algn="ctr">
              <a:solidFill>
                <a:srgbClr val="000000"/>
              </a:solidFill>
              <a:round/>
              <a:headEnd/>
              <a:tailEnd/>
            </a:ln>
          </p:spPr>
          <p:txBody>
            <a:bodyPr rot="10800000" vert="eaVert" wrap="none" anchor="ctr"/>
            <a:lstStyle/>
            <a:p>
              <a:pPr algn="ctr" eaLnBrk="0" hangingPunct="0">
                <a:lnSpc>
                  <a:spcPct val="105000"/>
                </a:lnSpc>
                <a:spcBef>
                  <a:spcPct val="20000"/>
                </a:spcBef>
              </a:pPr>
              <a:endParaRPr lang="en-GB">
                <a:solidFill>
                  <a:srgbClr val="CC3399"/>
                </a:solidFill>
              </a:endParaRPr>
            </a:p>
          </p:txBody>
        </p:sp>
        <p:sp>
          <p:nvSpPr>
            <p:cNvPr id="29" name="TextBox 51"/>
            <p:cNvSpPr txBox="1">
              <a:spLocks noChangeArrowheads="1"/>
            </p:cNvSpPr>
            <p:nvPr/>
          </p:nvSpPr>
          <p:spPr bwMode="auto">
            <a:xfrm>
              <a:off x="5927725" y="2971798"/>
              <a:ext cx="630239" cy="265758"/>
            </a:xfrm>
            <a:prstGeom prst="rect">
              <a:avLst/>
            </a:prstGeom>
            <a:noFill/>
            <a:ln w="9525">
              <a:noFill/>
              <a:miter lim="800000"/>
              <a:headEnd/>
              <a:tailEnd/>
            </a:ln>
          </p:spPr>
          <p:txBody>
            <a:bodyPr>
              <a:spAutoFit/>
            </a:bodyPr>
            <a:lstStyle/>
            <a:p>
              <a:pPr algn="ctr"/>
              <a:r>
                <a:rPr lang="en-US" sz="1600" dirty="0">
                  <a:solidFill>
                    <a:schemeClr val="bg1"/>
                  </a:solidFill>
                </a:rPr>
                <a:t>P 2</a:t>
              </a:r>
              <a:endParaRPr lang="en-GB" sz="1600" dirty="0">
                <a:solidFill>
                  <a:schemeClr val="bg1"/>
                </a:solidFill>
              </a:endParaRPr>
            </a:p>
          </p:txBody>
        </p:sp>
      </p:grpSp>
      <p:grpSp>
        <p:nvGrpSpPr>
          <p:cNvPr id="30" name="Group 53"/>
          <p:cNvGrpSpPr>
            <a:grpSpLocks/>
          </p:cNvGrpSpPr>
          <p:nvPr/>
        </p:nvGrpSpPr>
        <p:grpSpPr bwMode="auto">
          <a:xfrm>
            <a:off x="5486400" y="1623011"/>
            <a:ext cx="1085850" cy="809625"/>
            <a:chOff x="3800475" y="2209800"/>
            <a:chExt cx="1085850" cy="809625"/>
          </a:xfrm>
        </p:grpSpPr>
        <p:sp>
          <p:nvSpPr>
            <p:cNvPr id="31" name="Rectangle 47"/>
            <p:cNvSpPr>
              <a:spLocks noChangeArrowheads="1"/>
            </p:cNvSpPr>
            <p:nvPr/>
          </p:nvSpPr>
          <p:spPr bwMode="auto">
            <a:xfrm>
              <a:off x="3800475" y="2209800"/>
              <a:ext cx="1085850" cy="809625"/>
            </a:xfrm>
            <a:prstGeom prst="rect">
              <a:avLst/>
            </a:prstGeom>
            <a:solidFill>
              <a:srgbClr val="CC3300"/>
            </a:solidFill>
            <a:ln w="0" algn="ctr">
              <a:solidFill>
                <a:srgbClr val="000000"/>
              </a:solidFill>
              <a:round/>
              <a:headEnd/>
              <a:tailEnd/>
            </a:ln>
          </p:spPr>
          <p:txBody>
            <a:bodyPr wrap="none" anchor="ctr"/>
            <a:lstStyle/>
            <a:p>
              <a:pPr algn="ctr" eaLnBrk="0" hangingPunct="0">
                <a:lnSpc>
                  <a:spcPct val="105000"/>
                </a:lnSpc>
                <a:spcBef>
                  <a:spcPct val="20000"/>
                </a:spcBef>
              </a:pPr>
              <a:endParaRPr lang="en-GB"/>
            </a:p>
          </p:txBody>
        </p:sp>
        <p:sp>
          <p:nvSpPr>
            <p:cNvPr id="32" name="TextBox 52"/>
            <p:cNvSpPr txBox="1">
              <a:spLocks noChangeArrowheads="1"/>
            </p:cNvSpPr>
            <p:nvPr/>
          </p:nvSpPr>
          <p:spPr bwMode="auto">
            <a:xfrm>
              <a:off x="3933825" y="2352675"/>
              <a:ext cx="838200" cy="338554"/>
            </a:xfrm>
            <a:prstGeom prst="rect">
              <a:avLst/>
            </a:prstGeom>
            <a:noFill/>
            <a:ln w="9525">
              <a:noFill/>
              <a:miter lim="800000"/>
              <a:headEnd/>
              <a:tailEnd/>
            </a:ln>
          </p:spPr>
          <p:txBody>
            <a:bodyPr>
              <a:spAutoFit/>
            </a:bodyPr>
            <a:lstStyle/>
            <a:p>
              <a:pPr algn="ctr"/>
              <a:r>
                <a:rPr lang="en-GB" sz="1600" dirty="0">
                  <a:solidFill>
                    <a:schemeClr val="bg1"/>
                  </a:solidFill>
                </a:rPr>
                <a:t>P 3</a:t>
              </a:r>
            </a:p>
          </p:txBody>
        </p:sp>
      </p:grpSp>
      <p:sp>
        <p:nvSpPr>
          <p:cNvPr id="34" name="Rectangle 35"/>
          <p:cNvSpPr>
            <a:spLocks noChangeArrowheads="1"/>
          </p:cNvSpPr>
          <p:nvPr/>
        </p:nvSpPr>
        <p:spPr bwMode="auto">
          <a:xfrm>
            <a:off x="1524000" y="152400"/>
            <a:ext cx="9144000" cy="685800"/>
          </a:xfrm>
          <a:prstGeom prst="rect">
            <a:avLst/>
          </a:prstGeom>
          <a:noFill/>
          <a:ln w="9525">
            <a:noFill/>
            <a:miter lim="800000"/>
            <a:headEnd/>
            <a:tailEnd/>
          </a:ln>
        </p:spPr>
        <p:txBody>
          <a:bodyPr/>
          <a:lstStyle/>
          <a:p>
            <a:pPr marL="742950" lvl="1" indent="-285750" algn="ctr" eaLnBrk="0" hangingPunct="0">
              <a:spcBef>
                <a:spcPct val="20000"/>
              </a:spcBef>
            </a:pPr>
            <a:r>
              <a:rPr lang="en-US" sz="3200" dirty="0">
                <a:solidFill>
                  <a:schemeClr val="bg1"/>
                </a:solidFill>
              </a:rPr>
              <a:t>Multiple developers, Multiple compensation</a:t>
            </a:r>
            <a:endParaRPr lang="en-US" sz="3200" dirty="0">
              <a:solidFill>
                <a:srgbClr val="FFFF00"/>
              </a:solidFill>
            </a:endParaRPr>
          </a:p>
        </p:txBody>
      </p:sp>
      <p:sp>
        <p:nvSpPr>
          <p:cNvPr id="36" name="Text Box 24"/>
          <p:cNvSpPr txBox="1">
            <a:spLocks noChangeArrowheads="1"/>
          </p:cNvSpPr>
          <p:nvPr/>
        </p:nvSpPr>
        <p:spPr bwMode="auto">
          <a:xfrm>
            <a:off x="2063751" y="1842086"/>
            <a:ext cx="2309813" cy="588963"/>
          </a:xfrm>
          <a:prstGeom prst="rect">
            <a:avLst/>
          </a:prstGeom>
          <a:solidFill>
            <a:srgbClr val="000000"/>
          </a:solidFill>
          <a:ln w="9525">
            <a:noFill/>
            <a:miter lim="800000"/>
            <a:headEnd/>
            <a:tailEnd/>
          </a:ln>
        </p:spPr>
        <p:txBody>
          <a:bodyPr/>
          <a:lstStyle/>
          <a:p>
            <a:pPr algn="ctr" eaLnBrk="0" hangingPunct="0">
              <a:lnSpc>
                <a:spcPct val="105000"/>
              </a:lnSpc>
              <a:spcBef>
                <a:spcPct val="20000"/>
              </a:spcBef>
            </a:pPr>
            <a:r>
              <a:rPr lang="en-US" sz="1600" dirty="0">
                <a:solidFill>
                  <a:srgbClr val="FFFFFF"/>
                </a:solidFill>
              </a:rPr>
              <a:t>Developers’ project sites (P1-P4)</a:t>
            </a:r>
            <a:endParaRPr lang="en-US" sz="1600" dirty="0"/>
          </a:p>
        </p:txBody>
      </p:sp>
      <p:sp>
        <p:nvSpPr>
          <p:cNvPr id="37" name="Line 43"/>
          <p:cNvSpPr>
            <a:spLocks noChangeShapeType="1"/>
          </p:cNvSpPr>
          <p:nvPr/>
        </p:nvSpPr>
        <p:spPr bwMode="auto">
          <a:xfrm flipH="1" flipV="1">
            <a:off x="3657600" y="3375610"/>
            <a:ext cx="1195388" cy="839788"/>
          </a:xfrm>
          <a:prstGeom prst="line">
            <a:avLst/>
          </a:prstGeom>
          <a:noFill/>
          <a:ln w="9525">
            <a:solidFill>
              <a:schemeClr val="tx1"/>
            </a:solidFill>
            <a:round/>
            <a:headEnd/>
            <a:tailEnd type="triangle" w="med" len="med"/>
          </a:ln>
        </p:spPr>
        <p:txBody>
          <a:bodyPr/>
          <a:lstStyle/>
          <a:p>
            <a:endParaRPr lang="en-GB"/>
          </a:p>
        </p:txBody>
      </p:sp>
      <p:sp>
        <p:nvSpPr>
          <p:cNvPr id="38" name="Line 43"/>
          <p:cNvSpPr>
            <a:spLocks noChangeShapeType="1"/>
          </p:cNvSpPr>
          <p:nvPr/>
        </p:nvSpPr>
        <p:spPr bwMode="auto">
          <a:xfrm flipV="1">
            <a:off x="4724400" y="2461210"/>
            <a:ext cx="46038" cy="1600200"/>
          </a:xfrm>
          <a:prstGeom prst="line">
            <a:avLst/>
          </a:prstGeom>
          <a:noFill/>
          <a:ln w="9525">
            <a:solidFill>
              <a:schemeClr val="tx1"/>
            </a:solidFill>
            <a:round/>
            <a:headEnd/>
            <a:tailEnd type="triangle" w="med" len="med"/>
          </a:ln>
        </p:spPr>
        <p:txBody>
          <a:bodyPr/>
          <a:lstStyle/>
          <a:p>
            <a:endParaRPr lang="en-GB"/>
          </a:p>
        </p:txBody>
      </p:sp>
      <p:sp>
        <p:nvSpPr>
          <p:cNvPr id="39" name="Text Box 17"/>
          <p:cNvSpPr txBox="1">
            <a:spLocks noChangeArrowheads="1"/>
          </p:cNvSpPr>
          <p:nvPr/>
        </p:nvSpPr>
        <p:spPr bwMode="auto">
          <a:xfrm>
            <a:off x="1524001" y="861010"/>
            <a:ext cx="1090613" cy="590550"/>
          </a:xfrm>
          <a:prstGeom prst="rect">
            <a:avLst/>
          </a:prstGeom>
          <a:noFill/>
          <a:ln w="9525">
            <a:noFill/>
            <a:miter lim="800000"/>
            <a:headEnd/>
            <a:tailEnd/>
          </a:ln>
        </p:spPr>
        <p:txBody>
          <a:bodyPr/>
          <a:lstStyle/>
          <a:p>
            <a:pPr algn="ctr" eaLnBrk="0" hangingPunct="0">
              <a:lnSpc>
                <a:spcPct val="105000"/>
              </a:lnSpc>
              <a:spcBef>
                <a:spcPct val="20000"/>
              </a:spcBef>
              <a:defRPr/>
            </a:pPr>
            <a:r>
              <a:rPr lang="en-US" sz="1400" dirty="0">
                <a:solidFill>
                  <a:schemeClr val="tx1">
                    <a:lumMod val="65000"/>
                    <a:lumOff val="35000"/>
                  </a:schemeClr>
                </a:solidFill>
              </a:rPr>
              <a:t>Plains habitat</a:t>
            </a:r>
          </a:p>
        </p:txBody>
      </p:sp>
      <p:pic>
        <p:nvPicPr>
          <p:cNvPr id="40" name="Picture 60" descr="MCj03321450000[1]"/>
          <p:cNvPicPr>
            <a:picLocks noChangeAspect="1" noChangeArrowheads="1"/>
          </p:cNvPicPr>
          <p:nvPr/>
        </p:nvPicPr>
        <p:blipFill>
          <a:blip r:embed="rId3" cstate="print"/>
          <a:srcRect/>
          <a:stretch>
            <a:fillRect/>
          </a:stretch>
        </p:blipFill>
        <p:spPr bwMode="auto">
          <a:xfrm>
            <a:off x="3487738" y="1257886"/>
            <a:ext cx="654050" cy="447675"/>
          </a:xfrm>
          <a:prstGeom prst="rect">
            <a:avLst/>
          </a:prstGeom>
          <a:noFill/>
          <a:ln w="9525">
            <a:noFill/>
            <a:miter lim="800000"/>
            <a:headEnd/>
            <a:tailEnd/>
          </a:ln>
        </p:spPr>
      </p:pic>
      <p:pic>
        <p:nvPicPr>
          <p:cNvPr id="41" name="Picture 61" descr="MCj03321450000[1]"/>
          <p:cNvPicPr>
            <a:picLocks noChangeAspect="1" noChangeArrowheads="1"/>
          </p:cNvPicPr>
          <p:nvPr/>
        </p:nvPicPr>
        <p:blipFill>
          <a:blip r:embed="rId3" cstate="print"/>
          <a:srcRect/>
          <a:stretch>
            <a:fillRect/>
          </a:stretch>
        </p:blipFill>
        <p:spPr bwMode="auto">
          <a:xfrm>
            <a:off x="9191625" y="4113799"/>
            <a:ext cx="654050" cy="447675"/>
          </a:xfrm>
          <a:prstGeom prst="rect">
            <a:avLst/>
          </a:prstGeom>
          <a:noFill/>
          <a:ln w="9525">
            <a:noFill/>
            <a:miter lim="800000"/>
            <a:headEnd/>
            <a:tailEnd/>
          </a:ln>
        </p:spPr>
      </p:pic>
      <p:sp>
        <p:nvSpPr>
          <p:cNvPr id="42" name="Puzzle2" descr="10%"/>
          <p:cNvSpPr>
            <a:spLocks noEditPoints="1" noChangeArrowheads="1"/>
          </p:cNvSpPr>
          <p:nvPr/>
        </p:nvSpPr>
        <p:spPr bwMode="auto">
          <a:xfrm>
            <a:off x="2790366" y="2537410"/>
            <a:ext cx="1333500" cy="10620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tx1">
              <a:lumMod val="65000"/>
              <a:lumOff val="35000"/>
            </a:schemeClr>
          </a:solidFill>
          <a:ln w="28575">
            <a:solidFill>
              <a:srgbClr val="000000"/>
            </a:solidFill>
            <a:miter lim="800000"/>
            <a:headEnd/>
            <a:tailEnd/>
          </a:ln>
        </p:spPr>
        <p:txBody>
          <a:bodyPr/>
          <a:lstStyle/>
          <a:p>
            <a:endParaRPr lang="en-GB"/>
          </a:p>
        </p:txBody>
      </p:sp>
      <p:sp>
        <p:nvSpPr>
          <p:cNvPr id="43" name="Puzzle4" descr="10%"/>
          <p:cNvSpPr>
            <a:spLocks noEditPoints="1" noChangeArrowheads="1"/>
          </p:cNvSpPr>
          <p:nvPr/>
        </p:nvSpPr>
        <p:spPr bwMode="auto">
          <a:xfrm>
            <a:off x="4419600" y="1089610"/>
            <a:ext cx="719138" cy="13160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tx1">
              <a:lumMod val="65000"/>
              <a:lumOff val="35000"/>
            </a:schemeClr>
          </a:solidFill>
          <a:ln w="28575">
            <a:solidFill>
              <a:srgbClr val="000000"/>
            </a:solidFill>
            <a:miter lim="800000"/>
            <a:headEnd/>
            <a:tailEnd/>
          </a:ln>
        </p:spPr>
        <p:txBody>
          <a:bodyPr/>
          <a:lstStyle/>
          <a:p>
            <a:endParaRPr lang="en-GB"/>
          </a:p>
        </p:txBody>
      </p:sp>
      <p:sp>
        <p:nvSpPr>
          <p:cNvPr id="44" name="Puzzle1" descr="10%"/>
          <p:cNvSpPr>
            <a:spLocks noEditPoints="1" noChangeArrowheads="1"/>
          </p:cNvSpPr>
          <p:nvPr/>
        </p:nvSpPr>
        <p:spPr bwMode="auto">
          <a:xfrm>
            <a:off x="4800601" y="2537411"/>
            <a:ext cx="1268413" cy="7604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lumMod val="65000"/>
              <a:lumOff val="35000"/>
            </a:schemeClr>
          </a:solidFill>
          <a:ln w="28575">
            <a:solidFill>
              <a:srgbClr val="000000"/>
            </a:solidFill>
            <a:miter lim="800000"/>
            <a:headEnd/>
            <a:tailEnd/>
          </a:ln>
        </p:spPr>
        <p:txBody>
          <a:bodyPr/>
          <a:lstStyle/>
          <a:p>
            <a:endParaRPr lang="en-GB"/>
          </a:p>
        </p:txBody>
      </p:sp>
      <p:sp>
        <p:nvSpPr>
          <p:cNvPr id="45" name="Puzzle3" descr="10%"/>
          <p:cNvSpPr>
            <a:spLocks noEditPoints="1" noChangeArrowheads="1"/>
          </p:cNvSpPr>
          <p:nvPr/>
        </p:nvSpPr>
        <p:spPr bwMode="auto">
          <a:xfrm>
            <a:off x="2063750" y="4153486"/>
            <a:ext cx="831850" cy="898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tx1">
              <a:lumMod val="65000"/>
              <a:lumOff val="35000"/>
            </a:schemeClr>
          </a:solidFill>
          <a:ln w="28575">
            <a:solidFill>
              <a:srgbClr val="000000"/>
            </a:solidFill>
            <a:miter lim="800000"/>
            <a:headEnd/>
            <a:tailEnd/>
          </a:ln>
        </p:spPr>
        <p:txBody>
          <a:bodyPr/>
          <a:lstStyle/>
          <a:p>
            <a:endParaRPr lang="en-GB"/>
          </a:p>
        </p:txBody>
      </p:sp>
      <p:sp>
        <p:nvSpPr>
          <p:cNvPr id="46" name="Line 77"/>
          <p:cNvSpPr>
            <a:spLocks noChangeShapeType="1"/>
          </p:cNvSpPr>
          <p:nvPr/>
        </p:nvSpPr>
        <p:spPr bwMode="auto">
          <a:xfrm flipH="1">
            <a:off x="2362200" y="4213810"/>
            <a:ext cx="2305050" cy="381000"/>
          </a:xfrm>
          <a:prstGeom prst="line">
            <a:avLst/>
          </a:prstGeom>
          <a:noFill/>
          <a:ln w="9525">
            <a:solidFill>
              <a:schemeClr val="tx1"/>
            </a:solidFill>
            <a:round/>
            <a:headEnd/>
            <a:tailEnd type="triangle" w="med" len="med"/>
          </a:ln>
        </p:spPr>
        <p:txBody>
          <a:bodyPr/>
          <a:lstStyle/>
          <a:p>
            <a:endParaRPr lang="en-GB"/>
          </a:p>
        </p:txBody>
      </p:sp>
      <p:grpSp>
        <p:nvGrpSpPr>
          <p:cNvPr id="35" name="Group 54"/>
          <p:cNvGrpSpPr>
            <a:grpSpLocks/>
          </p:cNvGrpSpPr>
          <p:nvPr/>
        </p:nvGrpSpPr>
        <p:grpSpPr bwMode="auto">
          <a:xfrm>
            <a:off x="6705601" y="1165811"/>
            <a:ext cx="804863" cy="468313"/>
            <a:chOff x="-990600" y="758825"/>
            <a:chExt cx="804862" cy="468313"/>
          </a:xfrm>
        </p:grpSpPr>
        <p:sp>
          <p:nvSpPr>
            <p:cNvPr id="48" name="Rectangle 47"/>
            <p:cNvSpPr>
              <a:spLocks noChangeArrowheads="1"/>
            </p:cNvSpPr>
            <p:nvPr/>
          </p:nvSpPr>
          <p:spPr bwMode="auto">
            <a:xfrm>
              <a:off x="-990600" y="758825"/>
              <a:ext cx="804862" cy="468313"/>
            </a:xfrm>
            <a:prstGeom prst="rect">
              <a:avLst/>
            </a:prstGeom>
            <a:solidFill>
              <a:srgbClr val="FF6600"/>
            </a:solidFill>
            <a:ln w="0" algn="ctr">
              <a:solidFill>
                <a:srgbClr val="000000"/>
              </a:solidFill>
              <a:round/>
              <a:headEnd/>
              <a:tailEnd/>
            </a:ln>
          </p:spPr>
          <p:txBody>
            <a:bodyPr wrap="none" anchor="ctr"/>
            <a:lstStyle/>
            <a:p>
              <a:pPr algn="ctr" eaLnBrk="0" hangingPunct="0">
                <a:lnSpc>
                  <a:spcPct val="105000"/>
                </a:lnSpc>
                <a:spcBef>
                  <a:spcPct val="20000"/>
                </a:spcBef>
              </a:pPr>
              <a:endParaRPr lang="en-GB"/>
            </a:p>
          </p:txBody>
        </p:sp>
        <p:sp>
          <p:nvSpPr>
            <p:cNvPr id="49" name="TextBox 52"/>
            <p:cNvSpPr txBox="1">
              <a:spLocks noChangeArrowheads="1"/>
            </p:cNvSpPr>
            <p:nvPr/>
          </p:nvSpPr>
          <p:spPr bwMode="auto">
            <a:xfrm>
              <a:off x="-914400" y="762000"/>
              <a:ext cx="622300" cy="338554"/>
            </a:xfrm>
            <a:prstGeom prst="rect">
              <a:avLst/>
            </a:prstGeom>
            <a:noFill/>
            <a:ln w="9525">
              <a:noFill/>
              <a:miter lim="800000"/>
              <a:headEnd/>
              <a:tailEnd/>
            </a:ln>
          </p:spPr>
          <p:txBody>
            <a:bodyPr>
              <a:spAutoFit/>
            </a:bodyPr>
            <a:lstStyle/>
            <a:p>
              <a:pPr algn="ctr"/>
              <a:r>
                <a:rPr lang="en-GB" sz="1600" dirty="0">
                  <a:solidFill>
                    <a:schemeClr val="bg1"/>
                  </a:solidFill>
                </a:rPr>
                <a:t>P4</a:t>
              </a:r>
            </a:p>
          </p:txBody>
        </p:sp>
      </p:grpSp>
    </p:spTree>
    <p:extLst>
      <p:ext uri="{BB962C8B-B14F-4D97-AF65-F5344CB8AC3E}">
        <p14:creationId xmlns:p14="http://schemas.microsoft.com/office/powerpoint/2010/main" val="135773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linds(horizont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linds(horizontal)">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blinds(horizontal)">
                                      <p:cBhvr>
                                        <p:cTn id="45" dur="500"/>
                                        <p:tgtEl>
                                          <p:spTgt spid="3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linds(horizontal)">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linds(horizontal)">
                                      <p:cBhvr>
                                        <p:cTn id="53" dur="500"/>
                                        <p:tgtEl>
                                          <p:spTgt spid="4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blinds(horizontal)">
                                      <p:cBhvr>
                                        <p:cTn id="5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37" grpId="0" animBg="1"/>
      <p:bldP spid="38" grpId="0" animBg="1"/>
      <p:bldP spid="42" grpId="0" animBg="1"/>
      <p:bldP spid="43" grpId="0" animBg="1"/>
      <p:bldP spid="44" grpId="0" animBg="1"/>
      <p:bldP spid="45"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7"/>
          <p:cNvSpPr>
            <a:spLocks/>
          </p:cNvSpPr>
          <p:nvPr/>
        </p:nvSpPr>
        <p:spPr bwMode="auto">
          <a:xfrm>
            <a:off x="8124825" y="4359794"/>
            <a:ext cx="1682750" cy="1720850"/>
          </a:xfrm>
          <a:custGeom>
            <a:avLst/>
            <a:gdLst>
              <a:gd name="T0" fmla="*/ 2147483647 w 1060"/>
              <a:gd name="T1" fmla="*/ 2147483647 h 1084"/>
              <a:gd name="T2" fmla="*/ 2147483647 w 1060"/>
              <a:gd name="T3" fmla="*/ 2147483647 h 1084"/>
              <a:gd name="T4" fmla="*/ 2147483647 w 1060"/>
              <a:gd name="T5" fmla="*/ 2147483647 h 1084"/>
              <a:gd name="T6" fmla="*/ 2147483647 w 1060"/>
              <a:gd name="T7" fmla="*/ 2147483647 h 1084"/>
              <a:gd name="T8" fmla="*/ 2147483647 w 1060"/>
              <a:gd name="T9" fmla="*/ 2147483647 h 1084"/>
              <a:gd name="T10" fmla="*/ 2147483647 w 1060"/>
              <a:gd name="T11" fmla="*/ 2147483647 h 1084"/>
              <a:gd name="T12" fmla="*/ 2147483647 w 1060"/>
              <a:gd name="T13" fmla="*/ 2147483647 h 1084"/>
              <a:gd name="T14" fmla="*/ 2147483647 w 1060"/>
              <a:gd name="T15" fmla="*/ 2147483647 h 1084"/>
              <a:gd name="T16" fmla="*/ 2147483647 w 1060"/>
              <a:gd name="T17" fmla="*/ 2147483647 h 1084"/>
              <a:gd name="T18" fmla="*/ 2147483647 w 1060"/>
              <a:gd name="T19" fmla="*/ 2147483647 h 1084"/>
              <a:gd name="T20" fmla="*/ 2147483647 w 1060"/>
              <a:gd name="T21" fmla="*/ 2147483647 h 1084"/>
              <a:gd name="T22" fmla="*/ 2147483647 w 1060"/>
              <a:gd name="T23" fmla="*/ 2147483647 h 1084"/>
              <a:gd name="T24" fmla="*/ 2147483647 w 1060"/>
              <a:gd name="T25" fmla="*/ 2147483647 h 1084"/>
              <a:gd name="T26" fmla="*/ 2147483647 w 1060"/>
              <a:gd name="T27" fmla="*/ 2147483647 h 1084"/>
              <a:gd name="T28" fmla="*/ 2147483647 w 1060"/>
              <a:gd name="T29" fmla="*/ 2147483647 h 1084"/>
              <a:gd name="T30" fmla="*/ 2147483647 w 1060"/>
              <a:gd name="T31" fmla="*/ 2147483647 h 1084"/>
              <a:gd name="T32" fmla="*/ 2147483647 w 1060"/>
              <a:gd name="T33" fmla="*/ 2147483647 h 1084"/>
              <a:gd name="T34" fmla="*/ 2147483647 w 1060"/>
              <a:gd name="T35" fmla="*/ 2147483647 h 1084"/>
              <a:gd name="T36" fmla="*/ 2147483647 w 1060"/>
              <a:gd name="T37" fmla="*/ 2147483647 h 1084"/>
              <a:gd name="T38" fmla="*/ 2147483647 w 1060"/>
              <a:gd name="T39" fmla="*/ 2147483647 h 1084"/>
              <a:gd name="T40" fmla="*/ 2147483647 w 1060"/>
              <a:gd name="T41" fmla="*/ 2147483647 h 1084"/>
              <a:gd name="T42" fmla="*/ 2147483647 w 1060"/>
              <a:gd name="T43" fmla="*/ 2147483647 h 1084"/>
              <a:gd name="T44" fmla="*/ 2147483647 w 1060"/>
              <a:gd name="T45" fmla="*/ 2147483647 h 1084"/>
              <a:gd name="T46" fmla="*/ 2147483647 w 1060"/>
              <a:gd name="T47" fmla="*/ 2147483647 h 1084"/>
              <a:gd name="T48" fmla="*/ 2147483647 w 1060"/>
              <a:gd name="T49" fmla="*/ 2147483647 h 1084"/>
              <a:gd name="T50" fmla="*/ 2147483647 w 1060"/>
              <a:gd name="T51" fmla="*/ 2147483647 h 1084"/>
              <a:gd name="T52" fmla="*/ 2147483647 w 1060"/>
              <a:gd name="T53" fmla="*/ 2147483647 h 1084"/>
              <a:gd name="T54" fmla="*/ 2147483647 w 1060"/>
              <a:gd name="T55" fmla="*/ 2147483647 h 1084"/>
              <a:gd name="T56" fmla="*/ 2147483647 w 1060"/>
              <a:gd name="T57" fmla="*/ 2147483647 h 1084"/>
              <a:gd name="T58" fmla="*/ 2147483647 w 1060"/>
              <a:gd name="T59" fmla="*/ 2147483647 h 10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60"/>
              <a:gd name="T91" fmla="*/ 0 h 1084"/>
              <a:gd name="T92" fmla="*/ 1060 w 1060"/>
              <a:gd name="T93" fmla="*/ 1084 h 10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60" h="1084">
                <a:moveTo>
                  <a:pt x="362" y="20"/>
                </a:moveTo>
                <a:cubicBezTo>
                  <a:pt x="366" y="61"/>
                  <a:pt x="381" y="159"/>
                  <a:pt x="362" y="196"/>
                </a:cubicBezTo>
                <a:cubicBezTo>
                  <a:pt x="355" y="210"/>
                  <a:pt x="265" y="219"/>
                  <a:pt x="258" y="220"/>
                </a:cubicBezTo>
                <a:cubicBezTo>
                  <a:pt x="173" y="234"/>
                  <a:pt x="84" y="241"/>
                  <a:pt x="2" y="268"/>
                </a:cubicBezTo>
                <a:cubicBezTo>
                  <a:pt x="5" y="295"/>
                  <a:pt x="0" y="323"/>
                  <a:pt x="10" y="348"/>
                </a:cubicBezTo>
                <a:cubicBezTo>
                  <a:pt x="15" y="359"/>
                  <a:pt x="31" y="360"/>
                  <a:pt x="42" y="364"/>
                </a:cubicBezTo>
                <a:cubicBezTo>
                  <a:pt x="68" y="374"/>
                  <a:pt x="96" y="379"/>
                  <a:pt x="122" y="388"/>
                </a:cubicBezTo>
                <a:cubicBezTo>
                  <a:pt x="139" y="394"/>
                  <a:pt x="153" y="406"/>
                  <a:pt x="170" y="412"/>
                </a:cubicBezTo>
                <a:cubicBezTo>
                  <a:pt x="200" y="457"/>
                  <a:pt x="206" y="482"/>
                  <a:pt x="226" y="532"/>
                </a:cubicBezTo>
                <a:cubicBezTo>
                  <a:pt x="239" y="637"/>
                  <a:pt x="254" y="798"/>
                  <a:pt x="362" y="852"/>
                </a:cubicBezTo>
                <a:cubicBezTo>
                  <a:pt x="419" y="881"/>
                  <a:pt x="490" y="865"/>
                  <a:pt x="554" y="868"/>
                </a:cubicBezTo>
                <a:cubicBezTo>
                  <a:pt x="594" y="881"/>
                  <a:pt x="646" y="880"/>
                  <a:pt x="682" y="900"/>
                </a:cubicBezTo>
                <a:cubicBezTo>
                  <a:pt x="721" y="922"/>
                  <a:pt x="765" y="947"/>
                  <a:pt x="802" y="972"/>
                </a:cubicBezTo>
                <a:cubicBezTo>
                  <a:pt x="827" y="989"/>
                  <a:pt x="849" y="1011"/>
                  <a:pt x="874" y="1028"/>
                </a:cubicBezTo>
                <a:cubicBezTo>
                  <a:pt x="882" y="1033"/>
                  <a:pt x="898" y="1044"/>
                  <a:pt x="898" y="1044"/>
                </a:cubicBezTo>
                <a:cubicBezTo>
                  <a:pt x="911" y="1083"/>
                  <a:pt x="924" y="1074"/>
                  <a:pt x="962" y="1084"/>
                </a:cubicBezTo>
                <a:cubicBezTo>
                  <a:pt x="1046" y="1075"/>
                  <a:pt x="1045" y="1081"/>
                  <a:pt x="1058" y="1004"/>
                </a:cubicBezTo>
                <a:cubicBezTo>
                  <a:pt x="1055" y="956"/>
                  <a:pt x="1060" y="907"/>
                  <a:pt x="1050" y="860"/>
                </a:cubicBezTo>
                <a:cubicBezTo>
                  <a:pt x="1043" y="828"/>
                  <a:pt x="1013" y="811"/>
                  <a:pt x="994" y="788"/>
                </a:cubicBezTo>
                <a:cubicBezTo>
                  <a:pt x="947" y="731"/>
                  <a:pt x="907" y="702"/>
                  <a:pt x="866" y="636"/>
                </a:cubicBezTo>
                <a:cubicBezTo>
                  <a:pt x="854" y="617"/>
                  <a:pt x="853" y="592"/>
                  <a:pt x="842" y="572"/>
                </a:cubicBezTo>
                <a:cubicBezTo>
                  <a:pt x="810" y="515"/>
                  <a:pt x="770" y="463"/>
                  <a:pt x="730" y="412"/>
                </a:cubicBezTo>
                <a:cubicBezTo>
                  <a:pt x="700" y="374"/>
                  <a:pt x="683" y="325"/>
                  <a:pt x="650" y="292"/>
                </a:cubicBezTo>
                <a:cubicBezTo>
                  <a:pt x="633" y="242"/>
                  <a:pt x="589" y="153"/>
                  <a:pt x="546" y="124"/>
                </a:cubicBezTo>
                <a:cubicBezTo>
                  <a:pt x="535" y="92"/>
                  <a:pt x="526" y="79"/>
                  <a:pt x="498" y="60"/>
                </a:cubicBezTo>
                <a:cubicBezTo>
                  <a:pt x="493" y="52"/>
                  <a:pt x="489" y="42"/>
                  <a:pt x="482" y="36"/>
                </a:cubicBezTo>
                <a:cubicBezTo>
                  <a:pt x="468" y="23"/>
                  <a:pt x="434" y="4"/>
                  <a:pt x="434" y="4"/>
                </a:cubicBezTo>
                <a:cubicBezTo>
                  <a:pt x="415" y="7"/>
                  <a:pt x="393" y="0"/>
                  <a:pt x="378" y="12"/>
                </a:cubicBezTo>
                <a:cubicBezTo>
                  <a:pt x="365" y="22"/>
                  <a:pt x="371" y="46"/>
                  <a:pt x="362" y="60"/>
                </a:cubicBezTo>
                <a:cubicBezTo>
                  <a:pt x="344" y="87"/>
                  <a:pt x="339" y="91"/>
                  <a:pt x="354" y="76"/>
                </a:cubicBezTo>
              </a:path>
            </a:pathLst>
          </a:custGeom>
          <a:noFill/>
          <a:ln w="0">
            <a:noFill/>
            <a:round/>
            <a:headEnd/>
            <a:tailEnd/>
          </a:ln>
        </p:spPr>
        <p:txBody>
          <a:bodyPr wrap="none" anchor="ctr"/>
          <a:lstStyle/>
          <a:p>
            <a:pPr algn="ctr" eaLnBrk="0" hangingPunct="0">
              <a:lnSpc>
                <a:spcPct val="105000"/>
              </a:lnSpc>
              <a:spcBef>
                <a:spcPct val="20000"/>
              </a:spcBef>
            </a:pPr>
            <a:endParaRPr lang="en-GB"/>
          </a:p>
        </p:txBody>
      </p:sp>
      <p:sp>
        <p:nvSpPr>
          <p:cNvPr id="3" name="Freeform 5"/>
          <p:cNvSpPr>
            <a:spLocks/>
          </p:cNvSpPr>
          <p:nvPr/>
        </p:nvSpPr>
        <p:spPr bwMode="auto">
          <a:xfrm>
            <a:off x="1543560" y="794978"/>
            <a:ext cx="5562600" cy="2224087"/>
          </a:xfrm>
          <a:custGeom>
            <a:avLst/>
            <a:gdLst>
              <a:gd name="T0" fmla="*/ 0 w 3504"/>
              <a:gd name="T1" fmla="*/ 0 h 1401"/>
              <a:gd name="T2" fmla="*/ 0 w 3504"/>
              <a:gd name="T3" fmla="*/ 2147483647 h 1401"/>
              <a:gd name="T4" fmla="*/ 2147483647 w 3504"/>
              <a:gd name="T5" fmla="*/ 2147483647 h 1401"/>
              <a:gd name="T6" fmla="*/ 2147483647 w 3504"/>
              <a:gd name="T7" fmla="*/ 2147483647 h 1401"/>
              <a:gd name="T8" fmla="*/ 0 w 3504"/>
              <a:gd name="T9" fmla="*/ 0 h 1401"/>
              <a:gd name="T10" fmla="*/ 0 60000 65536"/>
              <a:gd name="T11" fmla="*/ 0 60000 65536"/>
              <a:gd name="T12" fmla="*/ 0 60000 65536"/>
              <a:gd name="T13" fmla="*/ 0 60000 65536"/>
              <a:gd name="T14" fmla="*/ 0 60000 65536"/>
              <a:gd name="T15" fmla="*/ 0 w 3504"/>
              <a:gd name="T16" fmla="*/ 0 h 1401"/>
              <a:gd name="T17" fmla="*/ 3504 w 3504"/>
              <a:gd name="T18" fmla="*/ 1401 h 1401"/>
            </a:gdLst>
            <a:ahLst/>
            <a:cxnLst>
              <a:cxn ang="T10">
                <a:pos x="T0" y="T1"/>
              </a:cxn>
              <a:cxn ang="T11">
                <a:pos x="T2" y="T3"/>
              </a:cxn>
              <a:cxn ang="T12">
                <a:pos x="T4" y="T5"/>
              </a:cxn>
              <a:cxn ang="T13">
                <a:pos x="T6" y="T7"/>
              </a:cxn>
              <a:cxn ang="T14">
                <a:pos x="T8" y="T9"/>
              </a:cxn>
            </a:cxnLst>
            <a:rect l="T15" t="T16" r="T17" b="T18"/>
            <a:pathLst>
              <a:path w="3504" h="1401">
                <a:moveTo>
                  <a:pt x="0" y="0"/>
                </a:moveTo>
                <a:lnTo>
                  <a:pt x="0" y="1395"/>
                </a:lnTo>
                <a:lnTo>
                  <a:pt x="3408" y="1401"/>
                </a:lnTo>
                <a:lnTo>
                  <a:pt x="3504" y="9"/>
                </a:lnTo>
                <a:lnTo>
                  <a:pt x="0" y="0"/>
                </a:lnTo>
                <a:close/>
              </a:path>
            </a:pathLst>
          </a:custGeom>
          <a:solidFill>
            <a:srgbClr val="FFFF99"/>
          </a:solidFill>
          <a:ln w="9525">
            <a:noFill/>
            <a:round/>
            <a:headEnd/>
            <a:tailEnd/>
          </a:ln>
        </p:spPr>
        <p:txBody>
          <a:bodyPr/>
          <a:lstStyle/>
          <a:p>
            <a:endParaRPr lang="en-US"/>
          </a:p>
        </p:txBody>
      </p:sp>
      <p:sp>
        <p:nvSpPr>
          <p:cNvPr id="4" name="Freeform 4"/>
          <p:cNvSpPr>
            <a:spLocks/>
          </p:cNvSpPr>
          <p:nvPr/>
        </p:nvSpPr>
        <p:spPr bwMode="auto">
          <a:xfrm>
            <a:off x="1495426" y="783158"/>
            <a:ext cx="9186863" cy="5500687"/>
          </a:xfrm>
          <a:custGeom>
            <a:avLst/>
            <a:gdLst>
              <a:gd name="T0" fmla="*/ 2147483647 w 5787"/>
              <a:gd name="T1" fmla="*/ 2147483647 h 3465"/>
              <a:gd name="T2" fmla="*/ 0 w 5787"/>
              <a:gd name="T3" fmla="*/ 2147483647 h 3465"/>
              <a:gd name="T4" fmla="*/ 2147483647 w 5787"/>
              <a:gd name="T5" fmla="*/ 2147483647 h 3465"/>
              <a:gd name="T6" fmla="*/ 2147483647 w 5787"/>
              <a:gd name="T7" fmla="*/ 2147483647 h 3465"/>
              <a:gd name="T8" fmla="*/ 2147483647 w 5787"/>
              <a:gd name="T9" fmla="*/ 2147483647 h 3465"/>
              <a:gd name="T10" fmla="*/ 2147483647 w 5787"/>
              <a:gd name="T11" fmla="*/ 2147483647 h 3465"/>
              <a:gd name="T12" fmla="*/ 2147483647 w 5787"/>
              <a:gd name="T13" fmla="*/ 2147483647 h 3465"/>
              <a:gd name="T14" fmla="*/ 2147483647 w 5787"/>
              <a:gd name="T15" fmla="*/ 2147483647 h 3465"/>
              <a:gd name="T16" fmla="*/ 2147483647 w 5787"/>
              <a:gd name="T17" fmla="*/ 2147483647 h 3465"/>
              <a:gd name="T18" fmla="*/ 2147483647 w 5787"/>
              <a:gd name="T19" fmla="*/ 2147483647 h 3465"/>
              <a:gd name="T20" fmla="*/ 2147483647 w 5787"/>
              <a:gd name="T21" fmla="*/ 2147483647 h 3465"/>
              <a:gd name="T22" fmla="*/ 2147483647 w 5787"/>
              <a:gd name="T23" fmla="*/ 2147483647 h 3465"/>
              <a:gd name="T24" fmla="*/ 2147483647 w 5787"/>
              <a:gd name="T25" fmla="*/ 2147483647 h 3465"/>
              <a:gd name="T26" fmla="*/ 2147483647 w 5787"/>
              <a:gd name="T27" fmla="*/ 2147483647 h 3465"/>
              <a:gd name="T28" fmla="*/ 2147483647 w 5787"/>
              <a:gd name="T29" fmla="*/ 2147483647 h 3465"/>
              <a:gd name="T30" fmla="*/ 2147483647 w 5787"/>
              <a:gd name="T31" fmla="*/ 0 h 3465"/>
              <a:gd name="T32" fmla="*/ 2147483647 w 5787"/>
              <a:gd name="T33" fmla="*/ 2147483647 h 3465"/>
              <a:gd name="T34" fmla="*/ 2147483647 w 5787"/>
              <a:gd name="T35" fmla="*/ 2147483647 h 3465"/>
              <a:gd name="T36" fmla="*/ 2147483647 w 5787"/>
              <a:gd name="T37" fmla="*/ 2147483647 h 34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87"/>
              <a:gd name="T58" fmla="*/ 0 h 3465"/>
              <a:gd name="T59" fmla="*/ 5787 w 5787"/>
              <a:gd name="T60" fmla="*/ 3465 h 34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87" h="3465">
                <a:moveTo>
                  <a:pt x="459" y="3465"/>
                </a:moveTo>
                <a:lnTo>
                  <a:pt x="0" y="3465"/>
                </a:lnTo>
                <a:lnTo>
                  <a:pt x="18" y="1395"/>
                </a:lnTo>
                <a:lnTo>
                  <a:pt x="498" y="1344"/>
                </a:lnTo>
                <a:lnTo>
                  <a:pt x="1074" y="1344"/>
                </a:lnTo>
                <a:lnTo>
                  <a:pt x="1506" y="1200"/>
                </a:lnTo>
                <a:lnTo>
                  <a:pt x="1602" y="1008"/>
                </a:lnTo>
                <a:lnTo>
                  <a:pt x="1938" y="1008"/>
                </a:lnTo>
                <a:lnTo>
                  <a:pt x="2178" y="768"/>
                </a:lnTo>
                <a:lnTo>
                  <a:pt x="2370" y="960"/>
                </a:lnTo>
                <a:lnTo>
                  <a:pt x="2802" y="816"/>
                </a:lnTo>
                <a:lnTo>
                  <a:pt x="2754" y="624"/>
                </a:lnTo>
                <a:lnTo>
                  <a:pt x="2898" y="336"/>
                </a:lnTo>
                <a:lnTo>
                  <a:pt x="3186" y="336"/>
                </a:lnTo>
                <a:lnTo>
                  <a:pt x="3426" y="240"/>
                </a:lnTo>
                <a:lnTo>
                  <a:pt x="3522" y="0"/>
                </a:lnTo>
                <a:lnTo>
                  <a:pt x="5787" y="9"/>
                </a:lnTo>
                <a:lnTo>
                  <a:pt x="5787" y="1341"/>
                </a:lnTo>
                <a:lnTo>
                  <a:pt x="459" y="3465"/>
                </a:lnTo>
                <a:close/>
              </a:path>
            </a:pathLst>
          </a:custGeom>
          <a:solidFill>
            <a:srgbClr val="99CC00"/>
          </a:solidFill>
          <a:ln w="9525">
            <a:noFill/>
            <a:round/>
            <a:headEnd/>
            <a:tailEnd/>
          </a:ln>
        </p:spPr>
        <p:txBody>
          <a:bodyPr/>
          <a:lstStyle/>
          <a:p>
            <a:endParaRPr lang="en-US"/>
          </a:p>
        </p:txBody>
      </p:sp>
      <p:sp>
        <p:nvSpPr>
          <p:cNvPr id="5" name="Freeform 3"/>
          <p:cNvSpPr>
            <a:spLocks/>
          </p:cNvSpPr>
          <p:nvPr/>
        </p:nvSpPr>
        <p:spPr bwMode="auto">
          <a:xfrm>
            <a:off x="2266950" y="1864244"/>
            <a:ext cx="8415338" cy="4419600"/>
          </a:xfrm>
          <a:custGeom>
            <a:avLst/>
            <a:gdLst>
              <a:gd name="T0" fmla="*/ 2147483647 w 5301"/>
              <a:gd name="T1" fmla="*/ 2147483647 h 2784"/>
              <a:gd name="T2" fmla="*/ 2147483647 w 5301"/>
              <a:gd name="T3" fmla="*/ 2147483647 h 2784"/>
              <a:gd name="T4" fmla="*/ 2147483647 w 5301"/>
              <a:gd name="T5" fmla="*/ 2147483647 h 2784"/>
              <a:gd name="T6" fmla="*/ 2147483647 w 5301"/>
              <a:gd name="T7" fmla="*/ 2147483647 h 2784"/>
              <a:gd name="T8" fmla="*/ 2147483647 w 5301"/>
              <a:gd name="T9" fmla="*/ 2147483647 h 2784"/>
              <a:gd name="T10" fmla="*/ 2147483647 w 5301"/>
              <a:gd name="T11" fmla="*/ 2147483647 h 2784"/>
              <a:gd name="T12" fmla="*/ 2147483647 w 5301"/>
              <a:gd name="T13" fmla="*/ 2147483647 h 2784"/>
              <a:gd name="T14" fmla="*/ 2147483647 w 5301"/>
              <a:gd name="T15" fmla="*/ 2147483647 h 2784"/>
              <a:gd name="T16" fmla="*/ 2147483647 w 5301"/>
              <a:gd name="T17" fmla="*/ 2147483647 h 2784"/>
              <a:gd name="T18" fmla="*/ 2147483647 w 5301"/>
              <a:gd name="T19" fmla="*/ 2147483647 h 2784"/>
              <a:gd name="T20" fmla="*/ 2147483647 w 5301"/>
              <a:gd name="T21" fmla="*/ 2147483647 h 2784"/>
              <a:gd name="T22" fmla="*/ 2147483647 w 5301"/>
              <a:gd name="T23" fmla="*/ 2147483647 h 2784"/>
              <a:gd name="T24" fmla="*/ 2147483647 w 5301"/>
              <a:gd name="T25" fmla="*/ 2147483647 h 2784"/>
              <a:gd name="T26" fmla="*/ 2147483647 w 5301"/>
              <a:gd name="T27" fmla="*/ 2147483647 h 2784"/>
              <a:gd name="T28" fmla="*/ 2147483647 w 5301"/>
              <a:gd name="T29" fmla="*/ 2147483647 h 2784"/>
              <a:gd name="T30" fmla="*/ 2147483647 w 5301"/>
              <a:gd name="T31" fmla="*/ 2147483647 h 2784"/>
              <a:gd name="T32" fmla="*/ 2147483647 w 5301"/>
              <a:gd name="T33" fmla="*/ 2147483647 h 2784"/>
              <a:gd name="T34" fmla="*/ 2147483647 w 5301"/>
              <a:gd name="T35" fmla="*/ 2147483647 h 2784"/>
              <a:gd name="T36" fmla="*/ 2147483647 w 5301"/>
              <a:gd name="T37" fmla="*/ 2147483647 h 2784"/>
              <a:gd name="T38" fmla="*/ 2147483647 w 5301"/>
              <a:gd name="T39" fmla="*/ 0 h 2784"/>
              <a:gd name="T40" fmla="*/ 2147483647 w 5301"/>
              <a:gd name="T41" fmla="*/ 2147483647 h 2784"/>
              <a:gd name="T42" fmla="*/ 2147483647 w 5301"/>
              <a:gd name="T43" fmla="*/ 2147483647 h 2784"/>
              <a:gd name="T44" fmla="*/ 2147483647 w 5301"/>
              <a:gd name="T45" fmla="*/ 2147483647 h 2784"/>
              <a:gd name="T46" fmla="*/ 2147483647 w 5301"/>
              <a:gd name="T47" fmla="*/ 2147483647 h 2784"/>
              <a:gd name="T48" fmla="*/ 2147483647 w 5301"/>
              <a:gd name="T49" fmla="*/ 2147483647 h 2784"/>
              <a:gd name="T50" fmla="*/ 2147483647 w 5301"/>
              <a:gd name="T51" fmla="*/ 2147483647 h 2784"/>
              <a:gd name="T52" fmla="*/ 2147483647 w 5301"/>
              <a:gd name="T53" fmla="*/ 2147483647 h 2784"/>
              <a:gd name="T54" fmla="*/ 2147483647 w 5301"/>
              <a:gd name="T55" fmla="*/ 2147483647 h 2784"/>
              <a:gd name="T56" fmla="*/ 2147483647 w 5301"/>
              <a:gd name="T57" fmla="*/ 2147483647 h 2784"/>
              <a:gd name="T58" fmla="*/ 2147483647 w 5301"/>
              <a:gd name="T59" fmla="*/ 2147483647 h 2784"/>
              <a:gd name="T60" fmla="*/ 2147483647 w 5301"/>
              <a:gd name="T61" fmla="*/ 2147483647 h 2784"/>
              <a:gd name="T62" fmla="*/ 2147483647 w 5301"/>
              <a:gd name="T63" fmla="*/ 2147483647 h 2784"/>
              <a:gd name="T64" fmla="*/ 2147483647 w 5301"/>
              <a:gd name="T65" fmla="*/ 2147483647 h 2784"/>
              <a:gd name="T66" fmla="*/ 2147483647 w 5301"/>
              <a:gd name="T67" fmla="*/ 2147483647 h 2784"/>
              <a:gd name="T68" fmla="*/ 2147483647 w 5301"/>
              <a:gd name="T69" fmla="*/ 2147483647 h 2784"/>
              <a:gd name="T70" fmla="*/ 2147483647 w 5301"/>
              <a:gd name="T71" fmla="*/ 2147483647 h 2784"/>
              <a:gd name="T72" fmla="*/ 2147483647 w 5301"/>
              <a:gd name="T73" fmla="*/ 2147483647 h 2784"/>
              <a:gd name="T74" fmla="*/ 2147483647 w 5301"/>
              <a:gd name="T75" fmla="*/ 2147483647 h 2784"/>
              <a:gd name="T76" fmla="*/ 2147483647 w 5301"/>
              <a:gd name="T77" fmla="*/ 2147483647 h 2784"/>
              <a:gd name="T78" fmla="*/ 0 w 5301"/>
              <a:gd name="T79" fmla="*/ 2147483647 h 2784"/>
              <a:gd name="T80" fmla="*/ 2147483647 w 5301"/>
              <a:gd name="T81" fmla="*/ 2147483647 h 27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01"/>
              <a:gd name="T124" fmla="*/ 0 h 2784"/>
              <a:gd name="T125" fmla="*/ 5301 w 5301"/>
              <a:gd name="T126" fmla="*/ 2784 h 27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01" h="2784">
                <a:moveTo>
                  <a:pt x="2172" y="2784"/>
                </a:moveTo>
                <a:lnTo>
                  <a:pt x="5301" y="1470"/>
                </a:lnTo>
                <a:lnTo>
                  <a:pt x="5301" y="471"/>
                </a:lnTo>
                <a:lnTo>
                  <a:pt x="5004" y="336"/>
                </a:lnTo>
                <a:lnTo>
                  <a:pt x="4908" y="336"/>
                </a:lnTo>
                <a:lnTo>
                  <a:pt x="4812" y="384"/>
                </a:lnTo>
                <a:lnTo>
                  <a:pt x="4716" y="336"/>
                </a:lnTo>
                <a:lnTo>
                  <a:pt x="4572" y="384"/>
                </a:lnTo>
                <a:lnTo>
                  <a:pt x="4476" y="432"/>
                </a:lnTo>
                <a:lnTo>
                  <a:pt x="4284" y="240"/>
                </a:lnTo>
                <a:lnTo>
                  <a:pt x="4140" y="192"/>
                </a:lnTo>
                <a:lnTo>
                  <a:pt x="3996" y="288"/>
                </a:lnTo>
                <a:lnTo>
                  <a:pt x="3948" y="336"/>
                </a:lnTo>
                <a:lnTo>
                  <a:pt x="3756" y="288"/>
                </a:lnTo>
                <a:lnTo>
                  <a:pt x="3612" y="192"/>
                </a:lnTo>
                <a:lnTo>
                  <a:pt x="3372" y="192"/>
                </a:lnTo>
                <a:lnTo>
                  <a:pt x="3180" y="192"/>
                </a:lnTo>
                <a:lnTo>
                  <a:pt x="3036" y="48"/>
                </a:lnTo>
                <a:lnTo>
                  <a:pt x="2844" y="144"/>
                </a:lnTo>
                <a:lnTo>
                  <a:pt x="2604" y="0"/>
                </a:lnTo>
                <a:lnTo>
                  <a:pt x="2508" y="96"/>
                </a:lnTo>
                <a:lnTo>
                  <a:pt x="2460" y="384"/>
                </a:lnTo>
                <a:lnTo>
                  <a:pt x="2124" y="528"/>
                </a:lnTo>
                <a:lnTo>
                  <a:pt x="2028" y="672"/>
                </a:lnTo>
                <a:lnTo>
                  <a:pt x="1884" y="624"/>
                </a:lnTo>
                <a:lnTo>
                  <a:pt x="1740" y="480"/>
                </a:lnTo>
                <a:lnTo>
                  <a:pt x="1596" y="528"/>
                </a:lnTo>
                <a:lnTo>
                  <a:pt x="1596" y="624"/>
                </a:lnTo>
                <a:lnTo>
                  <a:pt x="1692" y="768"/>
                </a:lnTo>
                <a:lnTo>
                  <a:pt x="1740" y="864"/>
                </a:lnTo>
                <a:lnTo>
                  <a:pt x="1548" y="1008"/>
                </a:lnTo>
                <a:lnTo>
                  <a:pt x="1452" y="1152"/>
                </a:lnTo>
                <a:lnTo>
                  <a:pt x="1308" y="1248"/>
                </a:lnTo>
                <a:lnTo>
                  <a:pt x="1116" y="1392"/>
                </a:lnTo>
                <a:lnTo>
                  <a:pt x="780" y="1536"/>
                </a:lnTo>
                <a:lnTo>
                  <a:pt x="588" y="1632"/>
                </a:lnTo>
                <a:lnTo>
                  <a:pt x="540" y="2064"/>
                </a:lnTo>
                <a:lnTo>
                  <a:pt x="252" y="2304"/>
                </a:lnTo>
                <a:lnTo>
                  <a:pt x="108" y="2592"/>
                </a:lnTo>
                <a:lnTo>
                  <a:pt x="0" y="2784"/>
                </a:lnTo>
                <a:lnTo>
                  <a:pt x="2172" y="2784"/>
                </a:lnTo>
                <a:close/>
              </a:path>
            </a:pathLst>
          </a:custGeom>
          <a:solidFill>
            <a:srgbClr val="C9D6AA"/>
          </a:solidFill>
          <a:ln w="9525">
            <a:noFill/>
            <a:round/>
            <a:headEnd/>
            <a:tailEnd/>
          </a:ln>
        </p:spPr>
        <p:txBody>
          <a:bodyPr/>
          <a:lstStyle/>
          <a:p>
            <a:endParaRPr lang="en-US"/>
          </a:p>
        </p:txBody>
      </p:sp>
      <p:sp>
        <p:nvSpPr>
          <p:cNvPr id="6" name="Freeform 2"/>
          <p:cNvSpPr>
            <a:spLocks/>
          </p:cNvSpPr>
          <p:nvPr/>
        </p:nvSpPr>
        <p:spPr bwMode="auto">
          <a:xfrm>
            <a:off x="5715000" y="3616844"/>
            <a:ext cx="4967288" cy="2667000"/>
          </a:xfrm>
          <a:custGeom>
            <a:avLst/>
            <a:gdLst>
              <a:gd name="T0" fmla="*/ 0 w 3129"/>
              <a:gd name="T1" fmla="*/ 2147483647 h 1680"/>
              <a:gd name="T2" fmla="*/ 0 w 3129"/>
              <a:gd name="T3" fmla="*/ 2147483647 h 1680"/>
              <a:gd name="T4" fmla="*/ 2147483647 w 3129"/>
              <a:gd name="T5" fmla="*/ 2147483647 h 1680"/>
              <a:gd name="T6" fmla="*/ 2147483647 w 3129"/>
              <a:gd name="T7" fmla="*/ 2147483647 h 1680"/>
              <a:gd name="T8" fmla="*/ 2147483647 w 3129"/>
              <a:gd name="T9" fmla="*/ 2147483647 h 1680"/>
              <a:gd name="T10" fmla="*/ 2147483647 w 3129"/>
              <a:gd name="T11" fmla="*/ 2147483647 h 1680"/>
              <a:gd name="T12" fmla="*/ 2147483647 w 3129"/>
              <a:gd name="T13" fmla="*/ 2147483647 h 1680"/>
              <a:gd name="T14" fmla="*/ 2147483647 w 3129"/>
              <a:gd name="T15" fmla="*/ 2147483647 h 1680"/>
              <a:gd name="T16" fmla="*/ 2147483647 w 3129"/>
              <a:gd name="T17" fmla="*/ 2147483647 h 1680"/>
              <a:gd name="T18" fmla="*/ 2147483647 w 3129"/>
              <a:gd name="T19" fmla="*/ 2147483647 h 1680"/>
              <a:gd name="T20" fmla="*/ 2147483647 w 3129"/>
              <a:gd name="T21" fmla="*/ 2147483647 h 1680"/>
              <a:gd name="T22" fmla="*/ 2147483647 w 3129"/>
              <a:gd name="T23" fmla="*/ 2147483647 h 1680"/>
              <a:gd name="T24" fmla="*/ 2147483647 w 3129"/>
              <a:gd name="T25" fmla="*/ 2147483647 h 1680"/>
              <a:gd name="T26" fmla="*/ 2147483647 w 3129"/>
              <a:gd name="T27" fmla="*/ 0 h 1680"/>
              <a:gd name="T28" fmla="*/ 2147483647 w 3129"/>
              <a:gd name="T29" fmla="*/ 0 h 1680"/>
              <a:gd name="T30" fmla="*/ 2147483647 w 3129"/>
              <a:gd name="T31" fmla="*/ 2147483647 h 1680"/>
              <a:gd name="T32" fmla="*/ 2147483647 w 3129"/>
              <a:gd name="T33" fmla="*/ 2147483647 h 1680"/>
              <a:gd name="T34" fmla="*/ 2147483647 w 3129"/>
              <a:gd name="T35" fmla="*/ 2147483647 h 1680"/>
              <a:gd name="T36" fmla="*/ 0 w 3129"/>
              <a:gd name="T37" fmla="*/ 2147483647 h 16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29"/>
              <a:gd name="T58" fmla="*/ 0 h 1680"/>
              <a:gd name="T59" fmla="*/ 3129 w 3129"/>
              <a:gd name="T60" fmla="*/ 1680 h 16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29" h="1680">
                <a:moveTo>
                  <a:pt x="0" y="1680"/>
                </a:moveTo>
                <a:lnTo>
                  <a:pt x="0" y="1440"/>
                </a:lnTo>
                <a:lnTo>
                  <a:pt x="96" y="1296"/>
                </a:lnTo>
                <a:lnTo>
                  <a:pt x="240" y="1152"/>
                </a:lnTo>
                <a:lnTo>
                  <a:pt x="336" y="1056"/>
                </a:lnTo>
                <a:lnTo>
                  <a:pt x="384" y="768"/>
                </a:lnTo>
                <a:lnTo>
                  <a:pt x="432" y="672"/>
                </a:lnTo>
                <a:lnTo>
                  <a:pt x="720" y="336"/>
                </a:lnTo>
                <a:lnTo>
                  <a:pt x="1056" y="96"/>
                </a:lnTo>
                <a:lnTo>
                  <a:pt x="1248" y="48"/>
                </a:lnTo>
                <a:lnTo>
                  <a:pt x="1488" y="48"/>
                </a:lnTo>
                <a:lnTo>
                  <a:pt x="1728" y="48"/>
                </a:lnTo>
                <a:lnTo>
                  <a:pt x="2016" y="96"/>
                </a:lnTo>
                <a:lnTo>
                  <a:pt x="2304" y="0"/>
                </a:lnTo>
                <a:lnTo>
                  <a:pt x="2544" y="0"/>
                </a:lnTo>
                <a:lnTo>
                  <a:pt x="2880" y="192"/>
                </a:lnTo>
                <a:lnTo>
                  <a:pt x="3129" y="366"/>
                </a:lnTo>
                <a:lnTo>
                  <a:pt x="3111" y="1680"/>
                </a:lnTo>
                <a:lnTo>
                  <a:pt x="0" y="1680"/>
                </a:lnTo>
                <a:close/>
              </a:path>
            </a:pathLst>
          </a:custGeom>
          <a:solidFill>
            <a:srgbClr val="99CC00"/>
          </a:solidFill>
          <a:ln w="9525">
            <a:noFill/>
            <a:round/>
            <a:headEnd/>
            <a:tailEnd/>
          </a:ln>
        </p:spPr>
        <p:txBody>
          <a:bodyPr/>
          <a:lstStyle/>
          <a:p>
            <a:endParaRPr lang="en-US"/>
          </a:p>
        </p:txBody>
      </p:sp>
      <p:sp>
        <p:nvSpPr>
          <p:cNvPr id="7" name="Freeform 7"/>
          <p:cNvSpPr>
            <a:spLocks/>
          </p:cNvSpPr>
          <p:nvPr/>
        </p:nvSpPr>
        <p:spPr bwMode="auto">
          <a:xfrm>
            <a:off x="8753476" y="3893070"/>
            <a:ext cx="1914525" cy="2314575"/>
          </a:xfrm>
          <a:custGeom>
            <a:avLst/>
            <a:gdLst>
              <a:gd name="T0" fmla="*/ 2147483647 w 1206"/>
              <a:gd name="T1" fmla="*/ 2147483647 h 1458"/>
              <a:gd name="T2" fmla="*/ 2147483647 w 1206"/>
              <a:gd name="T3" fmla="*/ 2147483647 h 1458"/>
              <a:gd name="T4" fmla="*/ 2147483647 w 1206"/>
              <a:gd name="T5" fmla="*/ 2147483647 h 1458"/>
              <a:gd name="T6" fmla="*/ 2147483647 w 1206"/>
              <a:gd name="T7" fmla="*/ 2147483647 h 1458"/>
              <a:gd name="T8" fmla="*/ 0 w 1206"/>
              <a:gd name="T9" fmla="*/ 2147483647 h 1458"/>
              <a:gd name="T10" fmla="*/ 2147483647 w 1206"/>
              <a:gd name="T11" fmla="*/ 2147483647 h 1458"/>
              <a:gd name="T12" fmla="*/ 2147483647 w 1206"/>
              <a:gd name="T13" fmla="*/ 0 h 1458"/>
              <a:gd name="T14" fmla="*/ 2147483647 w 1206"/>
              <a:gd name="T15" fmla="*/ 2147483647 h 1458"/>
              <a:gd name="T16" fmla="*/ 2147483647 w 1206"/>
              <a:gd name="T17" fmla="*/ 2147483647 h 1458"/>
              <a:gd name="T18" fmla="*/ 2147483647 w 1206"/>
              <a:gd name="T19" fmla="*/ 2147483647 h 1458"/>
              <a:gd name="T20" fmla="*/ 2147483647 w 1206"/>
              <a:gd name="T21" fmla="*/ 2147483647 h 1458"/>
              <a:gd name="T22" fmla="*/ 2147483647 w 1206"/>
              <a:gd name="T23" fmla="*/ 2147483647 h 1458"/>
              <a:gd name="T24" fmla="*/ 2147483647 w 1206"/>
              <a:gd name="T25" fmla="*/ 2147483647 h 1458"/>
              <a:gd name="T26" fmla="*/ 2147483647 w 1206"/>
              <a:gd name="T27" fmla="*/ 2147483647 h 1458"/>
              <a:gd name="T28" fmla="*/ 2147483647 w 1206"/>
              <a:gd name="T29" fmla="*/ 2147483647 h 1458"/>
              <a:gd name="T30" fmla="*/ 2147483647 w 1206"/>
              <a:gd name="T31" fmla="*/ 2147483647 h 1458"/>
              <a:gd name="T32" fmla="*/ 2147483647 w 1206"/>
              <a:gd name="T33" fmla="*/ 2147483647 h 1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6"/>
              <a:gd name="T52" fmla="*/ 0 h 1458"/>
              <a:gd name="T53" fmla="*/ 1206 w 1206"/>
              <a:gd name="T54" fmla="*/ 1458 h 14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6" h="1458">
                <a:moveTo>
                  <a:pt x="198" y="1449"/>
                </a:moveTo>
                <a:lnTo>
                  <a:pt x="90" y="1107"/>
                </a:lnTo>
                <a:lnTo>
                  <a:pt x="54" y="801"/>
                </a:lnTo>
                <a:lnTo>
                  <a:pt x="99" y="423"/>
                </a:lnTo>
                <a:lnTo>
                  <a:pt x="0" y="144"/>
                </a:lnTo>
                <a:lnTo>
                  <a:pt x="144" y="63"/>
                </a:lnTo>
                <a:lnTo>
                  <a:pt x="378" y="0"/>
                </a:lnTo>
                <a:lnTo>
                  <a:pt x="783" y="54"/>
                </a:lnTo>
                <a:lnTo>
                  <a:pt x="1206" y="306"/>
                </a:lnTo>
                <a:lnTo>
                  <a:pt x="1206" y="612"/>
                </a:lnTo>
                <a:lnTo>
                  <a:pt x="927" y="333"/>
                </a:lnTo>
                <a:lnTo>
                  <a:pt x="765" y="495"/>
                </a:lnTo>
                <a:lnTo>
                  <a:pt x="576" y="504"/>
                </a:lnTo>
                <a:lnTo>
                  <a:pt x="270" y="567"/>
                </a:lnTo>
                <a:lnTo>
                  <a:pt x="279" y="837"/>
                </a:lnTo>
                <a:lnTo>
                  <a:pt x="459" y="1458"/>
                </a:lnTo>
                <a:lnTo>
                  <a:pt x="198" y="1449"/>
                </a:lnTo>
                <a:close/>
              </a:path>
            </a:pathLst>
          </a:custGeom>
          <a:solidFill>
            <a:schemeClr val="bg1"/>
          </a:solidFill>
          <a:ln w="9525">
            <a:noFill/>
            <a:round/>
            <a:headEnd/>
            <a:tailEnd/>
          </a:ln>
        </p:spPr>
        <p:txBody>
          <a:bodyPr/>
          <a:lstStyle/>
          <a:p>
            <a:endParaRPr lang="en-US"/>
          </a:p>
        </p:txBody>
      </p:sp>
      <p:sp>
        <p:nvSpPr>
          <p:cNvPr id="8" name="Freeform 8"/>
          <p:cNvSpPr>
            <a:spLocks/>
          </p:cNvSpPr>
          <p:nvPr/>
        </p:nvSpPr>
        <p:spPr bwMode="auto">
          <a:xfrm>
            <a:off x="7470776" y="721244"/>
            <a:ext cx="3082925" cy="5486400"/>
          </a:xfrm>
          <a:custGeom>
            <a:avLst/>
            <a:gdLst>
              <a:gd name="T0" fmla="*/ 2147483647 w 1942"/>
              <a:gd name="T1" fmla="*/ 0 h 3456"/>
              <a:gd name="T2" fmla="*/ 2147483647 w 1942"/>
              <a:gd name="T3" fmla="*/ 2147483647 h 3456"/>
              <a:gd name="T4" fmla="*/ 2147483647 w 1942"/>
              <a:gd name="T5" fmla="*/ 2147483647 h 3456"/>
              <a:gd name="T6" fmla="*/ 2147483647 w 1942"/>
              <a:gd name="T7" fmla="*/ 2147483647 h 3456"/>
              <a:gd name="T8" fmla="*/ 2147483647 w 1942"/>
              <a:gd name="T9" fmla="*/ 2147483647 h 3456"/>
              <a:gd name="T10" fmla="*/ 2147483647 w 1942"/>
              <a:gd name="T11" fmla="*/ 2147483647 h 3456"/>
              <a:gd name="T12" fmla="*/ 2147483647 w 1942"/>
              <a:gd name="T13" fmla="*/ 2147483647 h 3456"/>
              <a:gd name="T14" fmla="*/ 2147483647 w 1942"/>
              <a:gd name="T15" fmla="*/ 2147483647 h 3456"/>
              <a:gd name="T16" fmla="*/ 2147483647 w 1942"/>
              <a:gd name="T17" fmla="*/ 2147483647 h 3456"/>
              <a:gd name="T18" fmla="*/ 2147483647 w 1942"/>
              <a:gd name="T19" fmla="*/ 2147483647 h 3456"/>
              <a:gd name="T20" fmla="*/ 2147483647 w 1942"/>
              <a:gd name="T21" fmla="*/ 2147483647 h 3456"/>
              <a:gd name="T22" fmla="*/ 2147483647 w 1942"/>
              <a:gd name="T23" fmla="*/ 2147483647 h 3456"/>
              <a:gd name="T24" fmla="*/ 2147483647 w 1942"/>
              <a:gd name="T25" fmla="*/ 2147483647 h 3456"/>
              <a:gd name="T26" fmla="*/ 2147483647 w 1942"/>
              <a:gd name="T27" fmla="*/ 2147483647 h 3456"/>
              <a:gd name="T28" fmla="*/ 2147483647 w 1942"/>
              <a:gd name="T29" fmla="*/ 2147483647 h 3456"/>
              <a:gd name="T30" fmla="*/ 2147483647 w 1942"/>
              <a:gd name="T31" fmla="*/ 2147483647 h 3456"/>
              <a:gd name="T32" fmla="*/ 2147483647 w 1942"/>
              <a:gd name="T33" fmla="*/ 2147483647 h 3456"/>
              <a:gd name="T34" fmla="*/ 2147483647 w 1942"/>
              <a:gd name="T35" fmla="*/ 2147483647 h 3456"/>
              <a:gd name="T36" fmla="*/ 2147483647 w 1942"/>
              <a:gd name="T37" fmla="*/ 2147483647 h 3456"/>
              <a:gd name="T38" fmla="*/ 2147483647 w 1942"/>
              <a:gd name="T39" fmla="*/ 2147483647 h 3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42"/>
              <a:gd name="T61" fmla="*/ 0 h 3456"/>
              <a:gd name="T62" fmla="*/ 1942 w 1942"/>
              <a:gd name="T63" fmla="*/ 3456 h 3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42" h="3456">
                <a:moveTo>
                  <a:pt x="250" y="0"/>
                </a:moveTo>
                <a:cubicBezTo>
                  <a:pt x="238" y="136"/>
                  <a:pt x="226" y="273"/>
                  <a:pt x="214" y="369"/>
                </a:cubicBezTo>
                <a:cubicBezTo>
                  <a:pt x="202" y="465"/>
                  <a:pt x="182" y="519"/>
                  <a:pt x="178" y="576"/>
                </a:cubicBezTo>
                <a:cubicBezTo>
                  <a:pt x="174" y="633"/>
                  <a:pt x="181" y="663"/>
                  <a:pt x="187" y="711"/>
                </a:cubicBezTo>
                <a:cubicBezTo>
                  <a:pt x="193" y="759"/>
                  <a:pt x="227" y="819"/>
                  <a:pt x="214" y="864"/>
                </a:cubicBezTo>
                <a:cubicBezTo>
                  <a:pt x="201" y="909"/>
                  <a:pt x="140" y="947"/>
                  <a:pt x="106" y="981"/>
                </a:cubicBezTo>
                <a:cubicBezTo>
                  <a:pt x="72" y="1015"/>
                  <a:pt x="14" y="1022"/>
                  <a:pt x="7" y="1071"/>
                </a:cubicBezTo>
                <a:cubicBezTo>
                  <a:pt x="0" y="1120"/>
                  <a:pt x="37" y="1218"/>
                  <a:pt x="61" y="1278"/>
                </a:cubicBezTo>
                <a:cubicBezTo>
                  <a:pt x="85" y="1338"/>
                  <a:pt x="135" y="1382"/>
                  <a:pt x="151" y="1431"/>
                </a:cubicBezTo>
                <a:cubicBezTo>
                  <a:pt x="167" y="1480"/>
                  <a:pt x="170" y="1530"/>
                  <a:pt x="160" y="1575"/>
                </a:cubicBezTo>
                <a:cubicBezTo>
                  <a:pt x="150" y="1620"/>
                  <a:pt x="78" y="1641"/>
                  <a:pt x="88" y="1701"/>
                </a:cubicBezTo>
                <a:cubicBezTo>
                  <a:pt x="98" y="1761"/>
                  <a:pt x="184" y="1860"/>
                  <a:pt x="223" y="1935"/>
                </a:cubicBezTo>
                <a:cubicBezTo>
                  <a:pt x="262" y="2010"/>
                  <a:pt x="283" y="2092"/>
                  <a:pt x="322" y="2151"/>
                </a:cubicBezTo>
                <a:cubicBezTo>
                  <a:pt x="361" y="2210"/>
                  <a:pt x="429" y="2214"/>
                  <a:pt x="457" y="2286"/>
                </a:cubicBezTo>
                <a:cubicBezTo>
                  <a:pt x="485" y="2358"/>
                  <a:pt x="442" y="2522"/>
                  <a:pt x="493" y="2583"/>
                </a:cubicBezTo>
                <a:cubicBezTo>
                  <a:pt x="544" y="2644"/>
                  <a:pt x="688" y="2619"/>
                  <a:pt x="763" y="2655"/>
                </a:cubicBezTo>
                <a:cubicBezTo>
                  <a:pt x="838" y="2691"/>
                  <a:pt x="867" y="2727"/>
                  <a:pt x="943" y="2799"/>
                </a:cubicBezTo>
                <a:cubicBezTo>
                  <a:pt x="1019" y="2871"/>
                  <a:pt x="1104" y="2997"/>
                  <a:pt x="1222" y="3087"/>
                </a:cubicBezTo>
                <a:cubicBezTo>
                  <a:pt x="1340" y="3177"/>
                  <a:pt x="1534" y="3278"/>
                  <a:pt x="1654" y="3339"/>
                </a:cubicBezTo>
                <a:cubicBezTo>
                  <a:pt x="1774" y="3400"/>
                  <a:pt x="1894" y="3436"/>
                  <a:pt x="1942" y="3456"/>
                </a:cubicBezTo>
              </a:path>
            </a:pathLst>
          </a:custGeom>
          <a:noFill/>
          <a:ln w="28575">
            <a:solidFill>
              <a:schemeClr val="tx1"/>
            </a:solidFill>
            <a:prstDash val="lgDashDotDot"/>
            <a:round/>
            <a:headEnd/>
            <a:tailEnd/>
          </a:ln>
        </p:spPr>
        <p:txBody>
          <a:bodyPr/>
          <a:lstStyle/>
          <a:p>
            <a:endParaRPr lang="en-US"/>
          </a:p>
        </p:txBody>
      </p:sp>
      <p:sp>
        <p:nvSpPr>
          <p:cNvPr id="9" name="Freeform 16"/>
          <p:cNvSpPr>
            <a:spLocks/>
          </p:cNvSpPr>
          <p:nvPr/>
        </p:nvSpPr>
        <p:spPr bwMode="auto">
          <a:xfrm>
            <a:off x="1509713" y="794977"/>
            <a:ext cx="5586413" cy="1871662"/>
          </a:xfrm>
          <a:custGeom>
            <a:avLst/>
            <a:gdLst>
              <a:gd name="T0" fmla="*/ 0 w 3519"/>
              <a:gd name="T1" fmla="*/ 2147483647 h 1179"/>
              <a:gd name="T2" fmla="*/ 2147483647 w 3519"/>
              <a:gd name="T3" fmla="*/ 2147483647 h 1179"/>
              <a:gd name="T4" fmla="*/ 2147483647 w 3519"/>
              <a:gd name="T5" fmla="*/ 2147483647 h 1179"/>
              <a:gd name="T6" fmla="*/ 2147483647 w 3519"/>
              <a:gd name="T7" fmla="*/ 2147483647 h 1179"/>
              <a:gd name="T8" fmla="*/ 2147483647 w 3519"/>
              <a:gd name="T9" fmla="*/ 2147483647 h 1179"/>
              <a:gd name="T10" fmla="*/ 2147483647 w 3519"/>
              <a:gd name="T11" fmla="*/ 2147483647 h 1179"/>
              <a:gd name="T12" fmla="*/ 2147483647 w 3519"/>
              <a:gd name="T13" fmla="*/ 2147483647 h 1179"/>
              <a:gd name="T14" fmla="*/ 2147483647 w 3519"/>
              <a:gd name="T15" fmla="*/ 2147483647 h 1179"/>
              <a:gd name="T16" fmla="*/ 2147483647 w 3519"/>
              <a:gd name="T17" fmla="*/ 2147483647 h 1179"/>
              <a:gd name="T18" fmla="*/ 2147483647 w 3519"/>
              <a:gd name="T19" fmla="*/ 2147483647 h 1179"/>
              <a:gd name="T20" fmla="*/ 2147483647 w 3519"/>
              <a:gd name="T21" fmla="*/ 0 h 1179"/>
              <a:gd name="T22" fmla="*/ 2147483647 w 3519"/>
              <a:gd name="T23" fmla="*/ 0 h 1179"/>
              <a:gd name="T24" fmla="*/ 2147483647 w 3519"/>
              <a:gd name="T25" fmla="*/ 2147483647 h 1179"/>
              <a:gd name="T26" fmla="*/ 2147483647 w 3519"/>
              <a:gd name="T27" fmla="*/ 2147483647 h 1179"/>
              <a:gd name="T28" fmla="*/ 2147483647 w 3519"/>
              <a:gd name="T29" fmla="*/ 2147483647 h 1179"/>
              <a:gd name="T30" fmla="*/ 2147483647 w 3519"/>
              <a:gd name="T31" fmla="*/ 2147483647 h 1179"/>
              <a:gd name="T32" fmla="*/ 2147483647 w 3519"/>
              <a:gd name="T33" fmla="*/ 2147483647 h 1179"/>
              <a:gd name="T34" fmla="*/ 2147483647 w 3519"/>
              <a:gd name="T35" fmla="*/ 2147483647 h 1179"/>
              <a:gd name="T36" fmla="*/ 2147483647 w 3519"/>
              <a:gd name="T37" fmla="*/ 2147483647 h 1179"/>
              <a:gd name="T38" fmla="*/ 2147483647 w 3519"/>
              <a:gd name="T39" fmla="*/ 2147483647 h 1179"/>
              <a:gd name="T40" fmla="*/ 2147483647 w 3519"/>
              <a:gd name="T41" fmla="*/ 2147483647 h 1179"/>
              <a:gd name="T42" fmla="*/ 2147483647 w 3519"/>
              <a:gd name="T43" fmla="*/ 2147483647 h 1179"/>
              <a:gd name="T44" fmla="*/ 2147483647 w 3519"/>
              <a:gd name="T45" fmla="*/ 2147483647 h 1179"/>
              <a:gd name="T46" fmla="*/ 2147483647 w 3519"/>
              <a:gd name="T47" fmla="*/ 2147483647 h 1179"/>
              <a:gd name="T48" fmla="*/ 2147483647 w 3519"/>
              <a:gd name="T49" fmla="*/ 2147483647 h 1179"/>
              <a:gd name="T50" fmla="*/ 2147483647 w 3519"/>
              <a:gd name="T51" fmla="*/ 2147483647 h 1179"/>
              <a:gd name="T52" fmla="*/ 2147483647 w 3519"/>
              <a:gd name="T53" fmla="*/ 2147483647 h 1179"/>
              <a:gd name="T54" fmla="*/ 2147483647 w 3519"/>
              <a:gd name="T55" fmla="*/ 2147483647 h 1179"/>
              <a:gd name="T56" fmla="*/ 2147483647 w 3519"/>
              <a:gd name="T57" fmla="*/ 2147483647 h 1179"/>
              <a:gd name="T58" fmla="*/ 2147483647 w 3519"/>
              <a:gd name="T59" fmla="*/ 2147483647 h 1179"/>
              <a:gd name="T60" fmla="*/ 2147483647 w 3519"/>
              <a:gd name="T61" fmla="*/ 2147483647 h 1179"/>
              <a:gd name="T62" fmla="*/ 2147483647 w 3519"/>
              <a:gd name="T63" fmla="*/ 2147483647 h 1179"/>
              <a:gd name="T64" fmla="*/ 2147483647 w 3519"/>
              <a:gd name="T65" fmla="*/ 2147483647 h 1179"/>
              <a:gd name="T66" fmla="*/ 2147483647 w 3519"/>
              <a:gd name="T67" fmla="*/ 2147483647 h 1179"/>
              <a:gd name="T68" fmla="*/ 2147483647 w 3519"/>
              <a:gd name="T69" fmla="*/ 2147483647 h 1179"/>
              <a:gd name="T70" fmla="*/ 2147483647 w 3519"/>
              <a:gd name="T71" fmla="*/ 2147483647 h 1179"/>
              <a:gd name="T72" fmla="*/ 2147483647 w 3519"/>
              <a:gd name="T73" fmla="*/ 2147483647 h 1179"/>
              <a:gd name="T74" fmla="*/ 2147483647 w 3519"/>
              <a:gd name="T75" fmla="*/ 2147483647 h 1179"/>
              <a:gd name="T76" fmla="*/ 2147483647 w 3519"/>
              <a:gd name="T77" fmla="*/ 2147483647 h 1179"/>
              <a:gd name="T78" fmla="*/ 2147483647 w 3519"/>
              <a:gd name="T79" fmla="*/ 2147483647 h 1179"/>
              <a:gd name="T80" fmla="*/ 2147483647 w 3519"/>
              <a:gd name="T81" fmla="*/ 2147483647 h 1179"/>
              <a:gd name="T82" fmla="*/ 0 w 3519"/>
              <a:gd name="T83" fmla="*/ 2147483647 h 1179"/>
              <a:gd name="T84" fmla="*/ 0 w 3519"/>
              <a:gd name="T85" fmla="*/ 2147483647 h 11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19"/>
              <a:gd name="T130" fmla="*/ 0 h 1179"/>
              <a:gd name="T131" fmla="*/ 3519 w 3519"/>
              <a:gd name="T132" fmla="*/ 1179 h 11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19" h="1179">
                <a:moveTo>
                  <a:pt x="0" y="927"/>
                </a:moveTo>
                <a:lnTo>
                  <a:pt x="567" y="765"/>
                </a:lnTo>
                <a:lnTo>
                  <a:pt x="1080" y="648"/>
                </a:lnTo>
                <a:lnTo>
                  <a:pt x="1071" y="441"/>
                </a:lnTo>
                <a:lnTo>
                  <a:pt x="1089" y="315"/>
                </a:lnTo>
                <a:lnTo>
                  <a:pt x="1377" y="243"/>
                </a:lnTo>
                <a:lnTo>
                  <a:pt x="1557" y="234"/>
                </a:lnTo>
                <a:lnTo>
                  <a:pt x="1728" y="279"/>
                </a:lnTo>
                <a:lnTo>
                  <a:pt x="1818" y="180"/>
                </a:lnTo>
                <a:lnTo>
                  <a:pt x="2007" y="81"/>
                </a:lnTo>
                <a:lnTo>
                  <a:pt x="2133" y="0"/>
                </a:lnTo>
                <a:lnTo>
                  <a:pt x="3519" y="0"/>
                </a:lnTo>
                <a:lnTo>
                  <a:pt x="3438" y="234"/>
                </a:lnTo>
                <a:lnTo>
                  <a:pt x="3195" y="189"/>
                </a:lnTo>
                <a:lnTo>
                  <a:pt x="2988" y="171"/>
                </a:lnTo>
                <a:lnTo>
                  <a:pt x="2862" y="198"/>
                </a:lnTo>
                <a:lnTo>
                  <a:pt x="2763" y="189"/>
                </a:lnTo>
                <a:lnTo>
                  <a:pt x="2646" y="144"/>
                </a:lnTo>
                <a:lnTo>
                  <a:pt x="2556" y="279"/>
                </a:lnTo>
                <a:lnTo>
                  <a:pt x="2484" y="270"/>
                </a:lnTo>
                <a:lnTo>
                  <a:pt x="2430" y="189"/>
                </a:lnTo>
                <a:lnTo>
                  <a:pt x="2349" y="270"/>
                </a:lnTo>
                <a:lnTo>
                  <a:pt x="2178" y="324"/>
                </a:lnTo>
                <a:lnTo>
                  <a:pt x="2016" y="261"/>
                </a:lnTo>
                <a:lnTo>
                  <a:pt x="1908" y="261"/>
                </a:lnTo>
                <a:lnTo>
                  <a:pt x="1782" y="351"/>
                </a:lnTo>
                <a:lnTo>
                  <a:pt x="1773" y="459"/>
                </a:lnTo>
                <a:lnTo>
                  <a:pt x="1836" y="549"/>
                </a:lnTo>
                <a:lnTo>
                  <a:pt x="1701" y="594"/>
                </a:lnTo>
                <a:lnTo>
                  <a:pt x="1530" y="612"/>
                </a:lnTo>
                <a:lnTo>
                  <a:pt x="1449" y="738"/>
                </a:lnTo>
                <a:lnTo>
                  <a:pt x="1377" y="747"/>
                </a:lnTo>
                <a:lnTo>
                  <a:pt x="1251" y="819"/>
                </a:lnTo>
                <a:lnTo>
                  <a:pt x="1188" y="855"/>
                </a:lnTo>
                <a:lnTo>
                  <a:pt x="1098" y="837"/>
                </a:lnTo>
                <a:lnTo>
                  <a:pt x="927" y="972"/>
                </a:lnTo>
                <a:lnTo>
                  <a:pt x="792" y="1062"/>
                </a:lnTo>
                <a:lnTo>
                  <a:pt x="585" y="1062"/>
                </a:lnTo>
                <a:lnTo>
                  <a:pt x="414" y="1089"/>
                </a:lnTo>
                <a:lnTo>
                  <a:pt x="279" y="1098"/>
                </a:lnTo>
                <a:lnTo>
                  <a:pt x="117" y="1161"/>
                </a:lnTo>
                <a:lnTo>
                  <a:pt x="0" y="1179"/>
                </a:lnTo>
                <a:lnTo>
                  <a:pt x="0" y="927"/>
                </a:lnTo>
                <a:close/>
              </a:path>
            </a:pathLst>
          </a:custGeom>
          <a:solidFill>
            <a:schemeClr val="bg1"/>
          </a:solidFill>
          <a:ln w="9525">
            <a:noFill/>
            <a:round/>
            <a:headEnd/>
            <a:tailEnd/>
          </a:ln>
        </p:spPr>
        <p:txBody>
          <a:bodyPr/>
          <a:lstStyle/>
          <a:p>
            <a:endParaRPr lang="en-US"/>
          </a:p>
        </p:txBody>
      </p:sp>
      <p:sp>
        <p:nvSpPr>
          <p:cNvPr id="10" name="Freeform 18"/>
          <p:cNvSpPr>
            <a:spLocks/>
          </p:cNvSpPr>
          <p:nvPr/>
        </p:nvSpPr>
        <p:spPr bwMode="auto">
          <a:xfrm>
            <a:off x="1509713" y="779951"/>
            <a:ext cx="4957763" cy="1700212"/>
          </a:xfrm>
          <a:custGeom>
            <a:avLst/>
            <a:gdLst>
              <a:gd name="T0" fmla="*/ 0 w 3123"/>
              <a:gd name="T1" fmla="*/ 2147483647 h 1071"/>
              <a:gd name="T2" fmla="*/ 2147483647 w 3123"/>
              <a:gd name="T3" fmla="*/ 2147483647 h 1071"/>
              <a:gd name="T4" fmla="*/ 2147483647 w 3123"/>
              <a:gd name="T5" fmla="*/ 2147483647 h 1071"/>
              <a:gd name="T6" fmla="*/ 2147483647 w 3123"/>
              <a:gd name="T7" fmla="*/ 2147483647 h 1071"/>
              <a:gd name="T8" fmla="*/ 2147483647 w 3123"/>
              <a:gd name="T9" fmla="*/ 2147483647 h 1071"/>
              <a:gd name="T10" fmla="*/ 2147483647 w 3123"/>
              <a:gd name="T11" fmla="*/ 2147483647 h 1071"/>
              <a:gd name="T12" fmla="*/ 2147483647 w 3123"/>
              <a:gd name="T13" fmla="*/ 2147483647 h 1071"/>
              <a:gd name="T14" fmla="*/ 2147483647 w 3123"/>
              <a:gd name="T15" fmla="*/ 2147483647 h 1071"/>
              <a:gd name="T16" fmla="*/ 2147483647 w 3123"/>
              <a:gd name="T17" fmla="*/ 2147483647 h 1071"/>
              <a:gd name="T18" fmla="*/ 2147483647 w 3123"/>
              <a:gd name="T19" fmla="*/ 2147483647 h 1071"/>
              <a:gd name="T20" fmla="*/ 2147483647 w 3123"/>
              <a:gd name="T21" fmla="*/ 2147483647 h 1071"/>
              <a:gd name="T22" fmla="*/ 2147483647 w 3123"/>
              <a:gd name="T23" fmla="*/ 0 h 10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3"/>
              <a:gd name="T37" fmla="*/ 0 h 1071"/>
              <a:gd name="T38" fmla="*/ 3123 w 3123"/>
              <a:gd name="T39" fmla="*/ 1071 h 10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3" h="1071">
                <a:moveTo>
                  <a:pt x="0" y="1071"/>
                </a:moveTo>
                <a:cubicBezTo>
                  <a:pt x="98" y="1048"/>
                  <a:pt x="197" y="1026"/>
                  <a:pt x="360" y="981"/>
                </a:cubicBezTo>
                <a:cubicBezTo>
                  <a:pt x="523" y="936"/>
                  <a:pt x="839" y="849"/>
                  <a:pt x="981" y="801"/>
                </a:cubicBezTo>
                <a:cubicBezTo>
                  <a:pt x="1123" y="753"/>
                  <a:pt x="1149" y="739"/>
                  <a:pt x="1215" y="693"/>
                </a:cubicBezTo>
                <a:cubicBezTo>
                  <a:pt x="1281" y="647"/>
                  <a:pt x="1305" y="574"/>
                  <a:pt x="1377" y="522"/>
                </a:cubicBezTo>
                <a:cubicBezTo>
                  <a:pt x="1449" y="470"/>
                  <a:pt x="1571" y="420"/>
                  <a:pt x="1647" y="378"/>
                </a:cubicBezTo>
                <a:cubicBezTo>
                  <a:pt x="1723" y="336"/>
                  <a:pt x="1773" y="304"/>
                  <a:pt x="1836" y="270"/>
                </a:cubicBezTo>
                <a:cubicBezTo>
                  <a:pt x="1899" y="236"/>
                  <a:pt x="1953" y="186"/>
                  <a:pt x="2025" y="171"/>
                </a:cubicBezTo>
                <a:cubicBezTo>
                  <a:pt x="2097" y="156"/>
                  <a:pt x="2169" y="197"/>
                  <a:pt x="2268" y="180"/>
                </a:cubicBezTo>
                <a:cubicBezTo>
                  <a:pt x="2367" y="163"/>
                  <a:pt x="2510" y="84"/>
                  <a:pt x="2619" y="72"/>
                </a:cubicBezTo>
                <a:cubicBezTo>
                  <a:pt x="2728" y="60"/>
                  <a:pt x="2841" y="120"/>
                  <a:pt x="2925" y="108"/>
                </a:cubicBezTo>
                <a:cubicBezTo>
                  <a:pt x="3009" y="96"/>
                  <a:pt x="3066" y="48"/>
                  <a:pt x="3123" y="0"/>
                </a:cubicBezTo>
              </a:path>
            </a:pathLst>
          </a:custGeom>
          <a:noFill/>
          <a:ln w="9525">
            <a:solidFill>
              <a:schemeClr val="bg2"/>
            </a:solidFill>
            <a:round/>
            <a:headEnd/>
            <a:tailEnd/>
          </a:ln>
        </p:spPr>
        <p:txBody>
          <a:bodyPr/>
          <a:lstStyle/>
          <a:p>
            <a:endParaRPr lang="en-US"/>
          </a:p>
        </p:txBody>
      </p:sp>
      <p:sp>
        <p:nvSpPr>
          <p:cNvPr id="11" name="Freeform 25"/>
          <p:cNvSpPr>
            <a:spLocks/>
          </p:cNvSpPr>
          <p:nvPr/>
        </p:nvSpPr>
        <p:spPr bwMode="auto">
          <a:xfrm>
            <a:off x="7620000" y="870469"/>
            <a:ext cx="1282700" cy="2438400"/>
          </a:xfrm>
          <a:custGeom>
            <a:avLst/>
            <a:gdLst>
              <a:gd name="T0" fmla="*/ 2147483647 w 808"/>
              <a:gd name="T1" fmla="*/ 2147483647 h 1536"/>
              <a:gd name="T2" fmla="*/ 2147483647 w 808"/>
              <a:gd name="T3" fmla="*/ 2147483647 h 1536"/>
              <a:gd name="T4" fmla="*/ 2147483647 w 808"/>
              <a:gd name="T5" fmla="*/ 2147483647 h 1536"/>
              <a:gd name="T6" fmla="*/ 2147483647 w 808"/>
              <a:gd name="T7" fmla="*/ 2147483647 h 1536"/>
              <a:gd name="T8" fmla="*/ 2147483647 w 808"/>
              <a:gd name="T9" fmla="*/ 2147483647 h 1536"/>
              <a:gd name="T10" fmla="*/ 2147483647 w 808"/>
              <a:gd name="T11" fmla="*/ 2147483647 h 1536"/>
              <a:gd name="T12" fmla="*/ 2147483647 w 808"/>
              <a:gd name="T13" fmla="*/ 2147483647 h 1536"/>
              <a:gd name="T14" fmla="*/ 2147483647 w 808"/>
              <a:gd name="T15" fmla="*/ 0 h 1536"/>
              <a:gd name="T16" fmla="*/ 2147483647 w 808"/>
              <a:gd name="T17" fmla="*/ 2147483647 h 1536"/>
              <a:gd name="T18" fmla="*/ 2147483647 w 808"/>
              <a:gd name="T19" fmla="*/ 2147483647 h 1536"/>
              <a:gd name="T20" fmla="*/ 2147483647 w 808"/>
              <a:gd name="T21" fmla="*/ 2147483647 h 1536"/>
              <a:gd name="T22" fmla="*/ 2147483647 w 808"/>
              <a:gd name="T23" fmla="*/ 2147483647 h 1536"/>
              <a:gd name="T24" fmla="*/ 0 w 808"/>
              <a:gd name="T25" fmla="*/ 2147483647 h 1536"/>
              <a:gd name="T26" fmla="*/ 2147483647 w 808"/>
              <a:gd name="T27" fmla="*/ 2147483647 h 1536"/>
              <a:gd name="T28" fmla="*/ 2147483647 w 808"/>
              <a:gd name="T29" fmla="*/ 2147483647 h 1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8"/>
              <a:gd name="T46" fmla="*/ 0 h 1536"/>
              <a:gd name="T47" fmla="*/ 808 w 808"/>
              <a:gd name="T48" fmla="*/ 1536 h 1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8" h="1536">
                <a:moveTo>
                  <a:pt x="144" y="1432"/>
                </a:moveTo>
                <a:lnTo>
                  <a:pt x="160" y="1536"/>
                </a:lnTo>
                <a:lnTo>
                  <a:pt x="336" y="1400"/>
                </a:lnTo>
                <a:lnTo>
                  <a:pt x="560" y="1416"/>
                </a:lnTo>
                <a:lnTo>
                  <a:pt x="808" y="1208"/>
                </a:lnTo>
                <a:lnTo>
                  <a:pt x="728" y="608"/>
                </a:lnTo>
                <a:lnTo>
                  <a:pt x="528" y="176"/>
                </a:lnTo>
                <a:lnTo>
                  <a:pt x="344" y="0"/>
                </a:lnTo>
                <a:lnTo>
                  <a:pt x="248" y="160"/>
                </a:lnTo>
                <a:lnTo>
                  <a:pt x="176" y="456"/>
                </a:lnTo>
                <a:lnTo>
                  <a:pt x="200" y="744"/>
                </a:lnTo>
                <a:lnTo>
                  <a:pt x="144" y="936"/>
                </a:lnTo>
                <a:lnTo>
                  <a:pt x="0" y="1048"/>
                </a:lnTo>
                <a:lnTo>
                  <a:pt x="80" y="1264"/>
                </a:lnTo>
                <a:lnTo>
                  <a:pt x="144" y="1432"/>
                </a:lnTo>
                <a:close/>
              </a:path>
            </a:pathLst>
          </a:custGeom>
          <a:solidFill>
            <a:srgbClr val="FFCCCC"/>
          </a:solidFill>
          <a:ln w="9525">
            <a:solidFill>
              <a:srgbClr val="FFCCCC"/>
            </a:solidFill>
            <a:round/>
            <a:headEnd/>
            <a:tailEnd/>
          </a:ln>
        </p:spPr>
        <p:txBody>
          <a:bodyPr/>
          <a:lstStyle/>
          <a:p>
            <a:endParaRPr lang="en-US"/>
          </a:p>
        </p:txBody>
      </p:sp>
      <p:sp>
        <p:nvSpPr>
          <p:cNvPr id="12" name="Freeform 26"/>
          <p:cNvSpPr>
            <a:spLocks/>
          </p:cNvSpPr>
          <p:nvPr/>
        </p:nvSpPr>
        <p:spPr bwMode="auto">
          <a:xfrm>
            <a:off x="8305800" y="4324869"/>
            <a:ext cx="2133600" cy="1612900"/>
          </a:xfrm>
          <a:custGeom>
            <a:avLst/>
            <a:gdLst>
              <a:gd name="T0" fmla="*/ 2147483647 w 1344"/>
              <a:gd name="T1" fmla="*/ 2147483647 h 1016"/>
              <a:gd name="T2" fmla="*/ 2147483647 w 1344"/>
              <a:gd name="T3" fmla="*/ 2147483647 h 1016"/>
              <a:gd name="T4" fmla="*/ 2147483647 w 1344"/>
              <a:gd name="T5" fmla="*/ 2147483647 h 1016"/>
              <a:gd name="T6" fmla="*/ 2147483647 w 1344"/>
              <a:gd name="T7" fmla="*/ 2147483647 h 1016"/>
              <a:gd name="T8" fmla="*/ 2147483647 w 1344"/>
              <a:gd name="T9" fmla="*/ 2147483647 h 1016"/>
              <a:gd name="T10" fmla="*/ 2147483647 w 1344"/>
              <a:gd name="T11" fmla="*/ 2147483647 h 1016"/>
              <a:gd name="T12" fmla="*/ 2147483647 w 1344"/>
              <a:gd name="T13" fmla="*/ 2147483647 h 1016"/>
              <a:gd name="T14" fmla="*/ 2147483647 w 1344"/>
              <a:gd name="T15" fmla="*/ 2147483647 h 1016"/>
              <a:gd name="T16" fmla="*/ 2147483647 w 1344"/>
              <a:gd name="T17" fmla="*/ 2147483647 h 1016"/>
              <a:gd name="T18" fmla="*/ 2147483647 w 1344"/>
              <a:gd name="T19" fmla="*/ 2147483647 h 1016"/>
              <a:gd name="T20" fmla="*/ 2147483647 w 1344"/>
              <a:gd name="T21" fmla="*/ 2147483647 h 1016"/>
              <a:gd name="T22" fmla="*/ 2147483647 w 1344"/>
              <a:gd name="T23" fmla="*/ 2147483647 h 1016"/>
              <a:gd name="T24" fmla="*/ 0 w 1344"/>
              <a:gd name="T25" fmla="*/ 0 h 1016"/>
              <a:gd name="T26" fmla="*/ 2147483647 w 1344"/>
              <a:gd name="T27" fmla="*/ 2147483647 h 1016"/>
              <a:gd name="T28" fmla="*/ 2147483647 w 1344"/>
              <a:gd name="T29" fmla="*/ 2147483647 h 10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4"/>
              <a:gd name="T46" fmla="*/ 0 h 1016"/>
              <a:gd name="T47" fmla="*/ 1344 w 1344"/>
              <a:gd name="T48" fmla="*/ 1016 h 10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4" h="1016">
                <a:moveTo>
                  <a:pt x="280" y="120"/>
                </a:moveTo>
                <a:lnTo>
                  <a:pt x="344" y="64"/>
                </a:lnTo>
                <a:lnTo>
                  <a:pt x="504" y="176"/>
                </a:lnTo>
                <a:lnTo>
                  <a:pt x="872" y="312"/>
                </a:lnTo>
                <a:lnTo>
                  <a:pt x="1216" y="560"/>
                </a:lnTo>
                <a:lnTo>
                  <a:pt x="1344" y="832"/>
                </a:lnTo>
                <a:lnTo>
                  <a:pt x="1200" y="1016"/>
                </a:lnTo>
                <a:lnTo>
                  <a:pt x="984" y="928"/>
                </a:lnTo>
                <a:lnTo>
                  <a:pt x="712" y="712"/>
                </a:lnTo>
                <a:lnTo>
                  <a:pt x="480" y="520"/>
                </a:lnTo>
                <a:lnTo>
                  <a:pt x="272" y="344"/>
                </a:lnTo>
                <a:lnTo>
                  <a:pt x="40" y="304"/>
                </a:lnTo>
                <a:lnTo>
                  <a:pt x="0" y="0"/>
                </a:lnTo>
                <a:lnTo>
                  <a:pt x="200" y="192"/>
                </a:lnTo>
                <a:lnTo>
                  <a:pt x="280" y="120"/>
                </a:lnTo>
                <a:close/>
              </a:path>
            </a:pathLst>
          </a:custGeom>
          <a:solidFill>
            <a:srgbClr val="FFCCCC"/>
          </a:solidFill>
          <a:ln w="9525">
            <a:solidFill>
              <a:srgbClr val="FFCCCC"/>
            </a:solidFill>
            <a:round/>
            <a:headEnd/>
            <a:tailEnd/>
          </a:ln>
        </p:spPr>
        <p:txBody>
          <a:bodyPr/>
          <a:lstStyle/>
          <a:p>
            <a:endParaRPr lang="en-US"/>
          </a:p>
        </p:txBody>
      </p:sp>
      <p:sp>
        <p:nvSpPr>
          <p:cNvPr id="13" name="Text Box 17"/>
          <p:cNvSpPr txBox="1">
            <a:spLocks noChangeArrowheads="1"/>
          </p:cNvSpPr>
          <p:nvPr/>
        </p:nvSpPr>
        <p:spPr bwMode="auto">
          <a:xfrm>
            <a:off x="3429001" y="5293244"/>
            <a:ext cx="1090613" cy="590550"/>
          </a:xfrm>
          <a:prstGeom prst="rect">
            <a:avLst/>
          </a:prstGeom>
          <a:noFill/>
          <a:ln w="9525">
            <a:noFill/>
            <a:miter lim="800000"/>
            <a:headEnd/>
            <a:tailEnd/>
          </a:ln>
        </p:spPr>
        <p:txBody>
          <a:bodyPr/>
          <a:lstStyle/>
          <a:p>
            <a:pPr algn="ctr" eaLnBrk="0" hangingPunct="0">
              <a:lnSpc>
                <a:spcPct val="105000"/>
              </a:lnSpc>
              <a:spcBef>
                <a:spcPct val="20000"/>
              </a:spcBef>
              <a:defRPr/>
            </a:pPr>
            <a:r>
              <a:rPr lang="en-US" sz="1400" dirty="0">
                <a:solidFill>
                  <a:sysClr val="windowText" lastClr="000000"/>
                </a:solidFill>
              </a:rPr>
              <a:t>Mountain habitat 2</a:t>
            </a:r>
          </a:p>
        </p:txBody>
      </p:sp>
      <p:sp>
        <p:nvSpPr>
          <p:cNvPr id="14" name="Text Box 39"/>
          <p:cNvSpPr txBox="1">
            <a:spLocks noChangeArrowheads="1"/>
          </p:cNvSpPr>
          <p:nvPr/>
        </p:nvSpPr>
        <p:spPr bwMode="auto">
          <a:xfrm>
            <a:off x="9093200" y="1022869"/>
            <a:ext cx="1295400" cy="539750"/>
          </a:xfrm>
          <a:prstGeom prst="rect">
            <a:avLst/>
          </a:prstGeom>
          <a:noFill/>
          <a:ln w="0" algn="ctr">
            <a:noFill/>
            <a:miter lim="800000"/>
            <a:headEnd/>
            <a:tailEnd/>
          </a:ln>
        </p:spPr>
        <p:txBody>
          <a:bodyPr>
            <a:spAutoFit/>
          </a:bodyPr>
          <a:lstStyle/>
          <a:p>
            <a:pPr algn="ctr" eaLnBrk="0" hangingPunct="0">
              <a:lnSpc>
                <a:spcPct val="105000"/>
              </a:lnSpc>
              <a:spcBef>
                <a:spcPct val="50000"/>
              </a:spcBef>
              <a:defRPr/>
            </a:pPr>
            <a:r>
              <a:rPr lang="en-US" sz="1400" dirty="0">
                <a:solidFill>
                  <a:sysClr val="windowText" lastClr="000000"/>
                </a:solidFill>
              </a:rPr>
              <a:t>Mountain habitat 1</a:t>
            </a:r>
          </a:p>
        </p:txBody>
      </p:sp>
      <p:sp>
        <p:nvSpPr>
          <p:cNvPr id="15" name="Text Box 26"/>
          <p:cNvSpPr txBox="1">
            <a:spLocks noChangeArrowheads="1"/>
          </p:cNvSpPr>
          <p:nvPr/>
        </p:nvSpPr>
        <p:spPr bwMode="auto">
          <a:xfrm>
            <a:off x="4191000" y="3769245"/>
            <a:ext cx="1905000" cy="581025"/>
          </a:xfrm>
          <a:prstGeom prst="rect">
            <a:avLst/>
          </a:prstGeom>
          <a:solidFill>
            <a:srgbClr val="000000"/>
          </a:solidFill>
          <a:ln w="9525">
            <a:noFill/>
            <a:miter lim="800000"/>
            <a:headEnd/>
            <a:tailEnd/>
          </a:ln>
        </p:spPr>
        <p:txBody>
          <a:bodyPr/>
          <a:lstStyle/>
          <a:p>
            <a:pPr algn="ctr" eaLnBrk="0" hangingPunct="0">
              <a:lnSpc>
                <a:spcPct val="105000"/>
              </a:lnSpc>
              <a:spcBef>
                <a:spcPct val="20000"/>
              </a:spcBef>
            </a:pPr>
            <a:r>
              <a:rPr lang="en-US" sz="1600" dirty="0">
                <a:solidFill>
                  <a:srgbClr val="FFFFFF"/>
                </a:solidFill>
              </a:rPr>
              <a:t>Conservation bank</a:t>
            </a:r>
          </a:p>
        </p:txBody>
      </p:sp>
      <p:sp>
        <p:nvSpPr>
          <p:cNvPr id="16" name="Freeform 10"/>
          <p:cNvSpPr>
            <a:spLocks/>
          </p:cNvSpPr>
          <p:nvPr/>
        </p:nvSpPr>
        <p:spPr bwMode="auto">
          <a:xfrm>
            <a:off x="8958264" y="4145482"/>
            <a:ext cx="1724025" cy="2019300"/>
          </a:xfrm>
          <a:custGeom>
            <a:avLst/>
            <a:gdLst>
              <a:gd name="T0" fmla="*/ 2147483647 w 1086"/>
              <a:gd name="T1" fmla="*/ 2147483647 h 1272"/>
              <a:gd name="T2" fmla="*/ 2147483647 w 1086"/>
              <a:gd name="T3" fmla="*/ 2147483647 h 1272"/>
              <a:gd name="T4" fmla="*/ 2147483647 w 1086"/>
              <a:gd name="T5" fmla="*/ 2147483647 h 1272"/>
              <a:gd name="T6" fmla="*/ 2147483647 w 1086"/>
              <a:gd name="T7" fmla="*/ 2147483647 h 1272"/>
              <a:gd name="T8" fmla="*/ 2147483647 w 1086"/>
              <a:gd name="T9" fmla="*/ 2147483647 h 1272"/>
              <a:gd name="T10" fmla="*/ 2147483647 w 1086"/>
              <a:gd name="T11" fmla="*/ 2147483647 h 1272"/>
              <a:gd name="T12" fmla="*/ 2147483647 w 1086"/>
              <a:gd name="T13" fmla="*/ 2147483647 h 1272"/>
              <a:gd name="T14" fmla="*/ 0 60000 65536"/>
              <a:gd name="T15" fmla="*/ 0 60000 65536"/>
              <a:gd name="T16" fmla="*/ 0 60000 65536"/>
              <a:gd name="T17" fmla="*/ 0 60000 65536"/>
              <a:gd name="T18" fmla="*/ 0 60000 65536"/>
              <a:gd name="T19" fmla="*/ 0 60000 65536"/>
              <a:gd name="T20" fmla="*/ 0 60000 65536"/>
              <a:gd name="T21" fmla="*/ 0 w 1086"/>
              <a:gd name="T22" fmla="*/ 0 h 1272"/>
              <a:gd name="T23" fmla="*/ 1086 w 1086"/>
              <a:gd name="T24" fmla="*/ 1272 h 1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6" h="1272">
                <a:moveTo>
                  <a:pt x="186" y="1272"/>
                </a:moveTo>
                <a:cubicBezTo>
                  <a:pt x="159" y="1161"/>
                  <a:pt x="133" y="1051"/>
                  <a:pt x="105" y="930"/>
                </a:cubicBezTo>
                <a:cubicBezTo>
                  <a:pt x="77" y="809"/>
                  <a:pt x="15" y="657"/>
                  <a:pt x="15" y="543"/>
                </a:cubicBezTo>
                <a:cubicBezTo>
                  <a:pt x="15" y="429"/>
                  <a:pt x="0" y="333"/>
                  <a:pt x="105" y="246"/>
                </a:cubicBezTo>
                <a:cubicBezTo>
                  <a:pt x="210" y="159"/>
                  <a:pt x="521" y="42"/>
                  <a:pt x="645" y="21"/>
                </a:cubicBezTo>
                <a:cubicBezTo>
                  <a:pt x="769" y="0"/>
                  <a:pt x="779" y="72"/>
                  <a:pt x="852" y="120"/>
                </a:cubicBezTo>
                <a:cubicBezTo>
                  <a:pt x="925" y="168"/>
                  <a:pt x="1037" y="270"/>
                  <a:pt x="1086" y="309"/>
                </a:cubicBezTo>
              </a:path>
            </a:pathLst>
          </a:custGeom>
          <a:noFill/>
          <a:ln w="9525">
            <a:solidFill>
              <a:schemeClr val="bg2"/>
            </a:solidFill>
            <a:round/>
            <a:headEnd/>
            <a:tailEnd/>
          </a:ln>
        </p:spPr>
        <p:txBody>
          <a:bodyPr/>
          <a:lstStyle/>
          <a:p>
            <a:endParaRPr lang="en-US"/>
          </a:p>
        </p:txBody>
      </p:sp>
      <p:sp>
        <p:nvSpPr>
          <p:cNvPr id="17" name="Text Box 33"/>
          <p:cNvSpPr txBox="1">
            <a:spLocks noChangeArrowheads="1"/>
          </p:cNvSpPr>
          <p:nvPr/>
        </p:nvSpPr>
        <p:spPr bwMode="auto">
          <a:xfrm>
            <a:off x="9093200" y="4983682"/>
            <a:ext cx="1143000" cy="476250"/>
          </a:xfrm>
          <a:prstGeom prst="rect">
            <a:avLst/>
          </a:prstGeom>
          <a:noFill/>
          <a:ln w="0" algn="ctr">
            <a:noFill/>
            <a:miter lim="800000"/>
            <a:headEnd/>
            <a:tailEnd/>
          </a:ln>
        </p:spPr>
        <p:txBody>
          <a:bodyPr>
            <a:spAutoFit/>
          </a:bodyPr>
          <a:lstStyle/>
          <a:p>
            <a:pPr algn="ctr" eaLnBrk="0" hangingPunct="0">
              <a:lnSpc>
                <a:spcPct val="105000"/>
              </a:lnSpc>
              <a:spcBef>
                <a:spcPct val="50000"/>
              </a:spcBef>
            </a:pPr>
            <a:r>
              <a:rPr lang="en-US" sz="1200"/>
              <a:t>Protected area 2</a:t>
            </a:r>
          </a:p>
        </p:txBody>
      </p:sp>
      <p:sp>
        <p:nvSpPr>
          <p:cNvPr id="18" name="Text Box 33"/>
          <p:cNvSpPr txBox="1">
            <a:spLocks noChangeArrowheads="1"/>
          </p:cNvSpPr>
          <p:nvPr/>
        </p:nvSpPr>
        <p:spPr bwMode="auto">
          <a:xfrm>
            <a:off x="7810500" y="2024582"/>
            <a:ext cx="1143000" cy="476250"/>
          </a:xfrm>
          <a:prstGeom prst="rect">
            <a:avLst/>
          </a:prstGeom>
          <a:noFill/>
          <a:ln w="0" algn="ctr">
            <a:noFill/>
            <a:miter lim="800000"/>
            <a:headEnd/>
            <a:tailEnd/>
          </a:ln>
        </p:spPr>
        <p:txBody>
          <a:bodyPr>
            <a:spAutoFit/>
          </a:bodyPr>
          <a:lstStyle/>
          <a:p>
            <a:pPr algn="ctr" eaLnBrk="0" hangingPunct="0">
              <a:lnSpc>
                <a:spcPct val="105000"/>
              </a:lnSpc>
              <a:spcBef>
                <a:spcPct val="50000"/>
              </a:spcBef>
            </a:pPr>
            <a:r>
              <a:rPr lang="en-US" sz="1200"/>
              <a:t>Protected area 1</a:t>
            </a:r>
          </a:p>
        </p:txBody>
      </p:sp>
      <p:sp>
        <p:nvSpPr>
          <p:cNvPr id="19" name="Freeform 11"/>
          <p:cNvSpPr>
            <a:spLocks/>
          </p:cNvSpPr>
          <p:nvPr/>
        </p:nvSpPr>
        <p:spPr bwMode="auto">
          <a:xfrm>
            <a:off x="3952876" y="2478608"/>
            <a:ext cx="6715125" cy="3686175"/>
          </a:xfrm>
          <a:custGeom>
            <a:avLst/>
            <a:gdLst>
              <a:gd name="T0" fmla="*/ 2147483647 w 4230"/>
              <a:gd name="T1" fmla="*/ 2147483647 h 2322"/>
              <a:gd name="T2" fmla="*/ 2147483647 w 4230"/>
              <a:gd name="T3" fmla="*/ 2147483647 h 2322"/>
              <a:gd name="T4" fmla="*/ 2147483647 w 4230"/>
              <a:gd name="T5" fmla="*/ 2147483647 h 2322"/>
              <a:gd name="T6" fmla="*/ 2147483647 w 4230"/>
              <a:gd name="T7" fmla="*/ 2147483647 h 2322"/>
              <a:gd name="T8" fmla="*/ 2147483647 w 4230"/>
              <a:gd name="T9" fmla="*/ 2147483647 h 2322"/>
              <a:gd name="T10" fmla="*/ 2147483647 w 4230"/>
              <a:gd name="T11" fmla="*/ 2147483647 h 2322"/>
              <a:gd name="T12" fmla="*/ 2147483647 w 4230"/>
              <a:gd name="T13" fmla="*/ 2147483647 h 2322"/>
              <a:gd name="T14" fmla="*/ 2147483647 w 4230"/>
              <a:gd name="T15" fmla="*/ 2147483647 h 2322"/>
              <a:gd name="T16" fmla="*/ 2147483647 w 4230"/>
              <a:gd name="T17" fmla="*/ 2147483647 h 2322"/>
              <a:gd name="T18" fmla="*/ 2147483647 w 4230"/>
              <a:gd name="T19" fmla="*/ 2147483647 h 2322"/>
              <a:gd name="T20" fmla="*/ 2147483647 w 4230"/>
              <a:gd name="T21" fmla="*/ 2147483647 h 2322"/>
              <a:gd name="T22" fmla="*/ 2147483647 w 4230"/>
              <a:gd name="T23" fmla="*/ 2147483647 h 2322"/>
              <a:gd name="T24" fmla="*/ 2147483647 w 4230"/>
              <a:gd name="T25" fmla="*/ 2147483647 h 2322"/>
              <a:gd name="T26" fmla="*/ 2147483647 w 4230"/>
              <a:gd name="T27" fmla="*/ 2147483647 h 2322"/>
              <a:gd name="T28" fmla="*/ 2147483647 w 4230"/>
              <a:gd name="T29" fmla="*/ 2147483647 h 2322"/>
              <a:gd name="T30" fmla="*/ 2147483647 w 4230"/>
              <a:gd name="T31" fmla="*/ 2147483647 h 2322"/>
              <a:gd name="T32" fmla="*/ 0 w 4230"/>
              <a:gd name="T33" fmla="*/ 2147483647 h 2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30"/>
              <a:gd name="T52" fmla="*/ 0 h 2322"/>
              <a:gd name="T53" fmla="*/ 4230 w 4230"/>
              <a:gd name="T54" fmla="*/ 2322 h 2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30" h="2322">
                <a:moveTo>
                  <a:pt x="4230" y="450"/>
                </a:moveTo>
                <a:cubicBezTo>
                  <a:pt x="4159" y="397"/>
                  <a:pt x="4089" y="344"/>
                  <a:pt x="3996" y="297"/>
                </a:cubicBezTo>
                <a:cubicBezTo>
                  <a:pt x="3903" y="250"/>
                  <a:pt x="3774" y="186"/>
                  <a:pt x="3672" y="171"/>
                </a:cubicBezTo>
                <a:cubicBezTo>
                  <a:pt x="3570" y="156"/>
                  <a:pt x="3460" y="200"/>
                  <a:pt x="3384" y="207"/>
                </a:cubicBezTo>
                <a:cubicBezTo>
                  <a:pt x="3308" y="214"/>
                  <a:pt x="3296" y="249"/>
                  <a:pt x="3213" y="216"/>
                </a:cubicBezTo>
                <a:cubicBezTo>
                  <a:pt x="3130" y="183"/>
                  <a:pt x="3031" y="0"/>
                  <a:pt x="2889" y="9"/>
                </a:cubicBezTo>
                <a:cubicBezTo>
                  <a:pt x="2747" y="18"/>
                  <a:pt x="2488" y="212"/>
                  <a:pt x="2358" y="270"/>
                </a:cubicBezTo>
                <a:cubicBezTo>
                  <a:pt x="2228" y="328"/>
                  <a:pt x="2211" y="366"/>
                  <a:pt x="2106" y="360"/>
                </a:cubicBezTo>
                <a:cubicBezTo>
                  <a:pt x="2001" y="354"/>
                  <a:pt x="1882" y="237"/>
                  <a:pt x="1728" y="234"/>
                </a:cubicBezTo>
                <a:cubicBezTo>
                  <a:pt x="1574" y="231"/>
                  <a:pt x="1316" y="285"/>
                  <a:pt x="1179" y="342"/>
                </a:cubicBezTo>
                <a:cubicBezTo>
                  <a:pt x="1042" y="399"/>
                  <a:pt x="1005" y="503"/>
                  <a:pt x="909" y="576"/>
                </a:cubicBezTo>
                <a:cubicBezTo>
                  <a:pt x="813" y="649"/>
                  <a:pt x="666" y="671"/>
                  <a:pt x="603" y="783"/>
                </a:cubicBezTo>
                <a:cubicBezTo>
                  <a:pt x="540" y="895"/>
                  <a:pt x="553" y="1134"/>
                  <a:pt x="531" y="1251"/>
                </a:cubicBezTo>
                <a:cubicBezTo>
                  <a:pt x="509" y="1368"/>
                  <a:pt x="507" y="1385"/>
                  <a:pt x="468" y="1485"/>
                </a:cubicBezTo>
                <a:cubicBezTo>
                  <a:pt x="429" y="1585"/>
                  <a:pt x="332" y="1757"/>
                  <a:pt x="297" y="1854"/>
                </a:cubicBezTo>
                <a:cubicBezTo>
                  <a:pt x="262" y="1951"/>
                  <a:pt x="310" y="1992"/>
                  <a:pt x="261" y="2070"/>
                </a:cubicBezTo>
                <a:cubicBezTo>
                  <a:pt x="212" y="2148"/>
                  <a:pt x="106" y="2235"/>
                  <a:pt x="0" y="2322"/>
                </a:cubicBezTo>
              </a:path>
            </a:pathLst>
          </a:custGeom>
          <a:noFill/>
          <a:ln w="9525">
            <a:solidFill>
              <a:schemeClr val="accent2"/>
            </a:solidFill>
            <a:prstDash val="dash"/>
            <a:round/>
            <a:headEnd/>
            <a:tailEnd/>
          </a:ln>
        </p:spPr>
        <p:txBody>
          <a:bodyPr/>
          <a:lstStyle/>
          <a:p>
            <a:endParaRPr lang="en-US"/>
          </a:p>
        </p:txBody>
      </p:sp>
      <p:sp>
        <p:nvSpPr>
          <p:cNvPr id="20" name="Text Box 9"/>
          <p:cNvSpPr txBox="1">
            <a:spLocks noChangeArrowheads="1"/>
          </p:cNvSpPr>
          <p:nvPr/>
        </p:nvSpPr>
        <p:spPr bwMode="auto">
          <a:xfrm>
            <a:off x="9353550" y="1889645"/>
            <a:ext cx="1092200" cy="454025"/>
          </a:xfrm>
          <a:prstGeom prst="rect">
            <a:avLst/>
          </a:prstGeom>
          <a:noFill/>
          <a:ln w="9525">
            <a:noFill/>
            <a:miter lim="800000"/>
            <a:headEnd/>
            <a:tailEnd/>
          </a:ln>
        </p:spPr>
        <p:txBody>
          <a:bodyPr/>
          <a:lstStyle/>
          <a:p>
            <a:pPr algn="ctr" eaLnBrk="0" hangingPunct="0">
              <a:lnSpc>
                <a:spcPct val="105000"/>
              </a:lnSpc>
              <a:spcBef>
                <a:spcPct val="20000"/>
              </a:spcBef>
              <a:defRPr/>
            </a:pPr>
            <a:r>
              <a:rPr lang="en-US" sz="1400" dirty="0">
                <a:solidFill>
                  <a:schemeClr val="tx1">
                    <a:lumMod val="65000"/>
                    <a:lumOff val="35000"/>
                  </a:schemeClr>
                </a:solidFill>
              </a:rPr>
              <a:t>Ridge line</a:t>
            </a:r>
          </a:p>
        </p:txBody>
      </p:sp>
      <p:sp>
        <p:nvSpPr>
          <p:cNvPr id="21" name="Line 41"/>
          <p:cNvSpPr>
            <a:spLocks noChangeShapeType="1"/>
          </p:cNvSpPr>
          <p:nvPr/>
        </p:nvSpPr>
        <p:spPr bwMode="auto">
          <a:xfrm>
            <a:off x="9906000" y="2191269"/>
            <a:ext cx="0" cy="571500"/>
          </a:xfrm>
          <a:prstGeom prst="line">
            <a:avLst/>
          </a:prstGeom>
          <a:noFill/>
          <a:ln w="9525">
            <a:solidFill>
              <a:schemeClr val="tx1"/>
            </a:solidFill>
            <a:round/>
            <a:headEnd/>
            <a:tailEnd type="triangle" w="med" len="med"/>
          </a:ln>
        </p:spPr>
        <p:txBody>
          <a:bodyPr/>
          <a:lstStyle/>
          <a:p>
            <a:endParaRPr lang="en-GB"/>
          </a:p>
        </p:txBody>
      </p:sp>
      <p:sp>
        <p:nvSpPr>
          <p:cNvPr id="22" name="Text Box 17"/>
          <p:cNvSpPr txBox="1">
            <a:spLocks noChangeArrowheads="1"/>
          </p:cNvSpPr>
          <p:nvPr/>
        </p:nvSpPr>
        <p:spPr bwMode="auto">
          <a:xfrm>
            <a:off x="6796088" y="5386907"/>
            <a:ext cx="1598612" cy="590550"/>
          </a:xfrm>
          <a:prstGeom prst="rect">
            <a:avLst/>
          </a:prstGeom>
          <a:noFill/>
          <a:ln w="9525">
            <a:noFill/>
            <a:miter lim="800000"/>
            <a:headEnd/>
            <a:tailEnd/>
          </a:ln>
        </p:spPr>
        <p:txBody>
          <a:bodyPr/>
          <a:lstStyle/>
          <a:p>
            <a:pPr algn="ctr" eaLnBrk="0" hangingPunct="0">
              <a:lnSpc>
                <a:spcPct val="105000"/>
              </a:lnSpc>
              <a:spcBef>
                <a:spcPct val="20000"/>
              </a:spcBef>
            </a:pPr>
            <a:r>
              <a:rPr lang="en-US" sz="1400"/>
              <a:t>Geo-political boundary</a:t>
            </a:r>
          </a:p>
        </p:txBody>
      </p:sp>
      <p:sp>
        <p:nvSpPr>
          <p:cNvPr id="23" name="Line 46"/>
          <p:cNvSpPr>
            <a:spLocks noChangeShapeType="1"/>
          </p:cNvSpPr>
          <p:nvPr/>
        </p:nvSpPr>
        <p:spPr bwMode="auto">
          <a:xfrm flipV="1">
            <a:off x="8153400" y="4959869"/>
            <a:ext cx="279400" cy="482600"/>
          </a:xfrm>
          <a:prstGeom prst="line">
            <a:avLst/>
          </a:prstGeom>
          <a:noFill/>
          <a:ln w="9525">
            <a:solidFill>
              <a:schemeClr val="tx1"/>
            </a:solidFill>
            <a:round/>
            <a:headEnd/>
            <a:tailEnd type="triangle" w="med" len="med"/>
          </a:ln>
        </p:spPr>
        <p:txBody>
          <a:bodyPr/>
          <a:lstStyle/>
          <a:p>
            <a:endParaRPr lang="en-GB"/>
          </a:p>
        </p:txBody>
      </p:sp>
      <p:sp>
        <p:nvSpPr>
          <p:cNvPr id="24" name="Rectangle 47"/>
          <p:cNvSpPr>
            <a:spLocks noChangeArrowheads="1"/>
          </p:cNvSpPr>
          <p:nvPr/>
        </p:nvSpPr>
        <p:spPr bwMode="auto">
          <a:xfrm>
            <a:off x="5181600" y="2016645"/>
            <a:ext cx="1085850" cy="809625"/>
          </a:xfrm>
          <a:prstGeom prst="rect">
            <a:avLst/>
          </a:prstGeom>
          <a:solidFill>
            <a:srgbClr val="CC3300"/>
          </a:solidFill>
          <a:ln w="0" algn="ctr">
            <a:solidFill>
              <a:srgbClr val="000000"/>
            </a:solidFill>
            <a:round/>
            <a:headEnd/>
            <a:tailEnd/>
          </a:ln>
        </p:spPr>
        <p:txBody>
          <a:bodyPr wrap="none" anchor="ctr"/>
          <a:lstStyle/>
          <a:p>
            <a:pPr algn="ctr" eaLnBrk="0" hangingPunct="0">
              <a:lnSpc>
                <a:spcPct val="105000"/>
              </a:lnSpc>
              <a:spcBef>
                <a:spcPct val="20000"/>
              </a:spcBef>
            </a:pPr>
            <a:endParaRPr lang="en-GB"/>
          </a:p>
        </p:txBody>
      </p:sp>
      <p:sp>
        <p:nvSpPr>
          <p:cNvPr id="25" name="Rectangle 48"/>
          <p:cNvSpPr>
            <a:spLocks noChangeArrowheads="1"/>
          </p:cNvSpPr>
          <p:nvPr/>
        </p:nvSpPr>
        <p:spPr bwMode="auto">
          <a:xfrm rot="5400000">
            <a:off x="3905250" y="2626244"/>
            <a:ext cx="533400" cy="838200"/>
          </a:xfrm>
          <a:prstGeom prst="rect">
            <a:avLst/>
          </a:prstGeom>
          <a:solidFill>
            <a:srgbClr val="CC00CC"/>
          </a:solidFill>
          <a:ln w="0" algn="ctr">
            <a:solidFill>
              <a:srgbClr val="000000"/>
            </a:solidFill>
            <a:round/>
            <a:headEnd/>
            <a:tailEnd/>
          </a:ln>
        </p:spPr>
        <p:txBody>
          <a:bodyPr rot="10800000" vert="eaVert" wrap="none" anchor="ctr"/>
          <a:lstStyle/>
          <a:p>
            <a:pPr algn="ctr" eaLnBrk="0" hangingPunct="0">
              <a:lnSpc>
                <a:spcPct val="105000"/>
              </a:lnSpc>
              <a:spcBef>
                <a:spcPct val="20000"/>
              </a:spcBef>
            </a:pPr>
            <a:endParaRPr lang="en-GB">
              <a:solidFill>
                <a:srgbClr val="CC3399"/>
              </a:solidFill>
            </a:endParaRPr>
          </a:p>
        </p:txBody>
      </p:sp>
      <p:sp>
        <p:nvSpPr>
          <p:cNvPr id="27" name="TextBox 50"/>
          <p:cNvSpPr txBox="1">
            <a:spLocks noChangeArrowheads="1"/>
          </p:cNvSpPr>
          <p:nvPr/>
        </p:nvSpPr>
        <p:spPr bwMode="auto">
          <a:xfrm>
            <a:off x="1657350" y="2769120"/>
            <a:ext cx="838200" cy="396875"/>
          </a:xfrm>
          <a:prstGeom prst="rect">
            <a:avLst/>
          </a:prstGeom>
          <a:noFill/>
          <a:ln w="9525">
            <a:noFill/>
            <a:miter lim="800000"/>
            <a:headEnd/>
            <a:tailEnd/>
          </a:ln>
        </p:spPr>
        <p:txBody>
          <a:bodyPr>
            <a:spAutoFit/>
          </a:bodyPr>
          <a:lstStyle/>
          <a:p>
            <a:pPr algn="ctr"/>
            <a:r>
              <a:rPr lang="en-GB" sz="2000" dirty="0">
                <a:solidFill>
                  <a:schemeClr val="bg1"/>
                </a:solidFill>
              </a:rPr>
              <a:t>P1</a:t>
            </a:r>
          </a:p>
        </p:txBody>
      </p:sp>
      <p:sp>
        <p:nvSpPr>
          <p:cNvPr id="28" name="TextBox 51"/>
          <p:cNvSpPr txBox="1">
            <a:spLocks noChangeArrowheads="1"/>
          </p:cNvSpPr>
          <p:nvPr/>
        </p:nvSpPr>
        <p:spPr bwMode="auto">
          <a:xfrm>
            <a:off x="3810000" y="2883420"/>
            <a:ext cx="762000" cy="396875"/>
          </a:xfrm>
          <a:prstGeom prst="rect">
            <a:avLst/>
          </a:prstGeom>
          <a:noFill/>
          <a:ln w="9525">
            <a:noFill/>
            <a:miter lim="800000"/>
            <a:headEnd/>
            <a:tailEnd/>
          </a:ln>
        </p:spPr>
        <p:txBody>
          <a:bodyPr>
            <a:spAutoFit/>
          </a:bodyPr>
          <a:lstStyle/>
          <a:p>
            <a:pPr algn="ctr"/>
            <a:r>
              <a:rPr lang="en-GB" sz="2000" dirty="0">
                <a:solidFill>
                  <a:schemeClr val="bg1"/>
                </a:solidFill>
              </a:rPr>
              <a:t>P2</a:t>
            </a:r>
          </a:p>
        </p:txBody>
      </p:sp>
      <p:sp>
        <p:nvSpPr>
          <p:cNvPr id="29" name="TextBox 52"/>
          <p:cNvSpPr txBox="1">
            <a:spLocks noChangeArrowheads="1"/>
          </p:cNvSpPr>
          <p:nvPr/>
        </p:nvSpPr>
        <p:spPr bwMode="auto">
          <a:xfrm>
            <a:off x="5257800" y="2245245"/>
            <a:ext cx="838200" cy="396875"/>
          </a:xfrm>
          <a:prstGeom prst="rect">
            <a:avLst/>
          </a:prstGeom>
          <a:noFill/>
          <a:ln w="9525">
            <a:noFill/>
            <a:miter lim="800000"/>
            <a:headEnd/>
            <a:tailEnd/>
          </a:ln>
        </p:spPr>
        <p:txBody>
          <a:bodyPr>
            <a:spAutoFit/>
          </a:bodyPr>
          <a:lstStyle/>
          <a:p>
            <a:pPr algn="ctr"/>
            <a:r>
              <a:rPr lang="en-GB" sz="2000" dirty="0">
                <a:solidFill>
                  <a:schemeClr val="bg1"/>
                </a:solidFill>
              </a:rPr>
              <a:t>P3</a:t>
            </a:r>
          </a:p>
        </p:txBody>
      </p:sp>
      <p:sp>
        <p:nvSpPr>
          <p:cNvPr id="31" name="Rectangle 35"/>
          <p:cNvSpPr>
            <a:spLocks noChangeArrowheads="1"/>
          </p:cNvSpPr>
          <p:nvPr/>
        </p:nvSpPr>
        <p:spPr bwMode="auto">
          <a:xfrm>
            <a:off x="1524000" y="54600"/>
            <a:ext cx="9144000" cy="685800"/>
          </a:xfrm>
          <a:prstGeom prst="rect">
            <a:avLst/>
          </a:prstGeom>
          <a:noFill/>
          <a:ln w="9525">
            <a:noFill/>
            <a:miter lim="800000"/>
            <a:headEnd/>
            <a:tailEnd/>
          </a:ln>
        </p:spPr>
        <p:txBody>
          <a:bodyPr/>
          <a:lstStyle/>
          <a:p>
            <a:pPr marL="742950" lvl="1" indent="-285750" algn="ctr" eaLnBrk="0" hangingPunct="0">
              <a:spcBef>
                <a:spcPct val="20000"/>
              </a:spcBef>
            </a:pPr>
            <a:r>
              <a:rPr lang="en-US" sz="3200" dirty="0">
                <a:solidFill>
                  <a:schemeClr val="bg1"/>
                </a:solidFill>
              </a:rPr>
              <a:t>Multiple developers, Conservation bank</a:t>
            </a:r>
          </a:p>
        </p:txBody>
      </p:sp>
      <p:sp>
        <p:nvSpPr>
          <p:cNvPr id="33" name="Text Box 24"/>
          <p:cNvSpPr txBox="1">
            <a:spLocks noChangeArrowheads="1"/>
          </p:cNvSpPr>
          <p:nvPr/>
        </p:nvSpPr>
        <p:spPr bwMode="auto">
          <a:xfrm>
            <a:off x="1646238" y="1559444"/>
            <a:ext cx="1325563" cy="784225"/>
          </a:xfrm>
          <a:prstGeom prst="rect">
            <a:avLst/>
          </a:prstGeom>
          <a:solidFill>
            <a:srgbClr val="000000"/>
          </a:solidFill>
          <a:ln w="9525">
            <a:noFill/>
            <a:miter lim="800000"/>
            <a:headEnd/>
            <a:tailEnd/>
          </a:ln>
        </p:spPr>
        <p:txBody>
          <a:bodyPr/>
          <a:lstStyle/>
          <a:p>
            <a:pPr algn="ctr" eaLnBrk="0" hangingPunct="0">
              <a:lnSpc>
                <a:spcPct val="105000"/>
              </a:lnSpc>
              <a:spcBef>
                <a:spcPct val="20000"/>
              </a:spcBef>
            </a:pPr>
            <a:r>
              <a:rPr lang="en-US" sz="1600" dirty="0">
                <a:solidFill>
                  <a:srgbClr val="FFFFFF"/>
                </a:solidFill>
              </a:rPr>
              <a:t>Developers’ project sites</a:t>
            </a:r>
            <a:endParaRPr lang="en-US" sz="1600" dirty="0"/>
          </a:p>
        </p:txBody>
      </p:sp>
      <p:sp>
        <p:nvSpPr>
          <p:cNvPr id="35" name="Text Box 17"/>
          <p:cNvSpPr txBox="1">
            <a:spLocks noChangeArrowheads="1"/>
          </p:cNvSpPr>
          <p:nvPr/>
        </p:nvSpPr>
        <p:spPr bwMode="auto">
          <a:xfrm>
            <a:off x="1524001" y="797444"/>
            <a:ext cx="1090613" cy="590550"/>
          </a:xfrm>
          <a:prstGeom prst="rect">
            <a:avLst/>
          </a:prstGeom>
          <a:noFill/>
          <a:ln w="9525">
            <a:noFill/>
            <a:miter lim="800000"/>
            <a:headEnd/>
            <a:tailEnd/>
          </a:ln>
        </p:spPr>
        <p:txBody>
          <a:bodyPr/>
          <a:lstStyle/>
          <a:p>
            <a:pPr algn="ctr" eaLnBrk="0" hangingPunct="0">
              <a:lnSpc>
                <a:spcPct val="105000"/>
              </a:lnSpc>
              <a:spcBef>
                <a:spcPct val="20000"/>
              </a:spcBef>
              <a:defRPr/>
            </a:pPr>
            <a:r>
              <a:rPr lang="en-US" sz="1400" dirty="0">
                <a:solidFill>
                  <a:schemeClr val="tx1">
                    <a:lumMod val="65000"/>
                    <a:lumOff val="35000"/>
                  </a:schemeClr>
                </a:solidFill>
              </a:rPr>
              <a:t>Plains habitat</a:t>
            </a:r>
          </a:p>
        </p:txBody>
      </p:sp>
      <p:pic>
        <p:nvPicPr>
          <p:cNvPr id="36" name="Picture 46" descr="MCj03321450000[1]"/>
          <p:cNvPicPr>
            <a:picLocks noChangeAspect="1" noChangeArrowheads="1"/>
          </p:cNvPicPr>
          <p:nvPr/>
        </p:nvPicPr>
        <p:blipFill>
          <a:blip r:embed="rId3" cstate="print"/>
          <a:srcRect/>
          <a:stretch>
            <a:fillRect/>
          </a:stretch>
        </p:blipFill>
        <p:spPr bwMode="auto">
          <a:xfrm>
            <a:off x="3241890" y="1026045"/>
            <a:ext cx="899899" cy="615950"/>
          </a:xfrm>
          <a:prstGeom prst="rect">
            <a:avLst/>
          </a:prstGeom>
          <a:noFill/>
          <a:ln w="9525">
            <a:noFill/>
            <a:miter lim="800000"/>
            <a:headEnd/>
            <a:tailEnd/>
          </a:ln>
        </p:spPr>
      </p:pic>
      <p:pic>
        <p:nvPicPr>
          <p:cNvPr id="37" name="Picture 47" descr="MCj03321450000[1]"/>
          <p:cNvPicPr>
            <a:picLocks noChangeAspect="1" noChangeArrowheads="1"/>
          </p:cNvPicPr>
          <p:nvPr/>
        </p:nvPicPr>
        <p:blipFill>
          <a:blip r:embed="rId3" cstate="print"/>
          <a:srcRect/>
          <a:stretch>
            <a:fillRect/>
          </a:stretch>
        </p:blipFill>
        <p:spPr bwMode="auto">
          <a:xfrm>
            <a:off x="9191625" y="4050233"/>
            <a:ext cx="654050" cy="447675"/>
          </a:xfrm>
          <a:prstGeom prst="rect">
            <a:avLst/>
          </a:prstGeom>
          <a:noFill/>
          <a:ln w="9525">
            <a:noFill/>
            <a:miter lim="800000"/>
            <a:headEnd/>
            <a:tailEnd/>
          </a:ln>
        </p:spPr>
      </p:pic>
      <p:sp>
        <p:nvSpPr>
          <p:cNvPr id="38" name="Rectangle 47"/>
          <p:cNvSpPr>
            <a:spLocks noChangeArrowheads="1"/>
          </p:cNvSpPr>
          <p:nvPr/>
        </p:nvSpPr>
        <p:spPr bwMode="auto">
          <a:xfrm>
            <a:off x="4191000" y="2092845"/>
            <a:ext cx="804862" cy="468313"/>
          </a:xfrm>
          <a:prstGeom prst="rect">
            <a:avLst/>
          </a:prstGeom>
          <a:solidFill>
            <a:srgbClr val="FF6600"/>
          </a:solidFill>
          <a:ln w="0" algn="ctr">
            <a:solidFill>
              <a:srgbClr val="000000"/>
            </a:solidFill>
            <a:round/>
            <a:headEnd/>
            <a:tailEnd/>
          </a:ln>
        </p:spPr>
        <p:txBody>
          <a:bodyPr wrap="none" anchor="ctr"/>
          <a:lstStyle/>
          <a:p>
            <a:pPr algn="ctr" eaLnBrk="0" hangingPunct="0">
              <a:lnSpc>
                <a:spcPct val="105000"/>
              </a:lnSpc>
              <a:spcBef>
                <a:spcPct val="20000"/>
              </a:spcBef>
            </a:pPr>
            <a:endParaRPr lang="en-GB"/>
          </a:p>
        </p:txBody>
      </p:sp>
      <p:sp>
        <p:nvSpPr>
          <p:cNvPr id="39" name="TextBox 52"/>
          <p:cNvSpPr txBox="1">
            <a:spLocks noChangeArrowheads="1"/>
          </p:cNvSpPr>
          <p:nvPr/>
        </p:nvSpPr>
        <p:spPr bwMode="auto">
          <a:xfrm>
            <a:off x="4267200" y="2096020"/>
            <a:ext cx="622300" cy="396875"/>
          </a:xfrm>
          <a:prstGeom prst="rect">
            <a:avLst/>
          </a:prstGeom>
          <a:noFill/>
          <a:ln w="9525">
            <a:noFill/>
            <a:miter lim="800000"/>
            <a:headEnd/>
            <a:tailEnd/>
          </a:ln>
        </p:spPr>
        <p:txBody>
          <a:bodyPr>
            <a:spAutoFit/>
          </a:bodyPr>
          <a:lstStyle/>
          <a:p>
            <a:pPr algn="ctr"/>
            <a:r>
              <a:rPr lang="en-GB" sz="2000" dirty="0">
                <a:solidFill>
                  <a:schemeClr val="bg1"/>
                </a:solidFill>
              </a:rPr>
              <a:t>P4</a:t>
            </a:r>
          </a:p>
        </p:txBody>
      </p:sp>
      <p:grpSp>
        <p:nvGrpSpPr>
          <p:cNvPr id="26" name="Group 63"/>
          <p:cNvGrpSpPr>
            <a:grpSpLocks/>
          </p:cNvGrpSpPr>
          <p:nvPr/>
        </p:nvGrpSpPr>
        <p:grpSpPr bwMode="auto">
          <a:xfrm rot="392022">
            <a:off x="2251958" y="2171141"/>
            <a:ext cx="1584325" cy="3646488"/>
            <a:chOff x="482" y="1864"/>
            <a:chExt cx="998" cy="2297"/>
          </a:xfrm>
        </p:grpSpPr>
        <p:grpSp>
          <p:nvGrpSpPr>
            <p:cNvPr id="32" name="Group 57"/>
            <p:cNvGrpSpPr>
              <a:grpSpLocks/>
            </p:cNvGrpSpPr>
            <p:nvPr/>
          </p:nvGrpSpPr>
          <p:grpSpPr bwMode="auto">
            <a:xfrm>
              <a:off x="511" y="2910"/>
              <a:ext cx="969" cy="1251"/>
              <a:chOff x="3747" y="2035"/>
              <a:chExt cx="981" cy="1261"/>
            </a:xfrm>
          </p:grpSpPr>
          <p:sp>
            <p:nvSpPr>
              <p:cNvPr id="45" name="Puzzle3" descr="10%"/>
              <p:cNvSpPr>
                <a:spLocks noEditPoints="1" noChangeArrowheads="1"/>
              </p:cNvSpPr>
              <p:nvPr/>
            </p:nvSpPr>
            <p:spPr bwMode="auto">
              <a:xfrm>
                <a:off x="3922" y="2497"/>
                <a:ext cx="615" cy="7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32 h 21600"/>
                  <a:gd name="T26" fmla="*/ 19141 w 21600"/>
                  <a:gd name="T27" fmla="*/ 2024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bg2">
                  <a:lumMod val="75000"/>
                </a:schemeClr>
              </a:solidFill>
              <a:ln w="28575">
                <a:solidFill>
                  <a:schemeClr val="tx1">
                    <a:lumMod val="65000"/>
                    <a:lumOff val="35000"/>
                  </a:schemeClr>
                </a:solidFill>
                <a:miter lim="800000"/>
                <a:headEnd/>
                <a:tailEnd/>
              </a:ln>
            </p:spPr>
            <p:txBody>
              <a:bodyPr/>
              <a:lstStyle/>
              <a:p>
                <a:endParaRPr lang="en-GB"/>
              </a:p>
            </p:txBody>
          </p:sp>
          <p:sp>
            <p:nvSpPr>
              <p:cNvPr id="46" name="Puzzle2" descr="10%"/>
              <p:cNvSpPr>
                <a:spLocks noEditPoints="1" noChangeArrowheads="1"/>
              </p:cNvSpPr>
              <p:nvPr/>
            </p:nvSpPr>
            <p:spPr bwMode="auto">
              <a:xfrm>
                <a:off x="3747" y="2035"/>
                <a:ext cx="981" cy="7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44 h 21600"/>
                  <a:gd name="T26" fmla="*/ 16183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bg2">
                  <a:lumMod val="75000"/>
                </a:schemeClr>
              </a:solidFill>
              <a:ln w="28575">
                <a:solidFill>
                  <a:schemeClr val="tx1">
                    <a:lumMod val="65000"/>
                    <a:lumOff val="35000"/>
                  </a:schemeClr>
                </a:solidFill>
                <a:miter lim="800000"/>
                <a:headEnd/>
                <a:tailEnd/>
              </a:ln>
            </p:spPr>
            <p:txBody>
              <a:bodyPr/>
              <a:lstStyle/>
              <a:p>
                <a:endParaRPr lang="en-GB"/>
              </a:p>
            </p:txBody>
          </p:sp>
        </p:grpSp>
        <p:grpSp>
          <p:nvGrpSpPr>
            <p:cNvPr id="40" name="Group 60"/>
            <p:cNvGrpSpPr>
              <a:grpSpLocks/>
            </p:cNvGrpSpPr>
            <p:nvPr/>
          </p:nvGrpSpPr>
          <p:grpSpPr bwMode="auto">
            <a:xfrm>
              <a:off x="482" y="1864"/>
              <a:ext cx="994" cy="1260"/>
              <a:chOff x="2618" y="1280"/>
              <a:chExt cx="994" cy="1260"/>
            </a:xfrm>
          </p:grpSpPr>
          <p:sp>
            <p:nvSpPr>
              <p:cNvPr id="43" name="Puzzle4" descr="10%"/>
              <p:cNvSpPr>
                <a:spLocks noEditPoints="1" noChangeArrowheads="1"/>
              </p:cNvSpPr>
              <p:nvPr/>
            </p:nvSpPr>
            <p:spPr bwMode="auto">
              <a:xfrm>
                <a:off x="2827" y="1280"/>
                <a:ext cx="591" cy="9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3 w 21600"/>
                  <a:gd name="T25" fmla="*/ 5667 h 21600"/>
                  <a:gd name="T26" fmla="*/ 20211 w 21600"/>
                  <a:gd name="T27" fmla="*/ 159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2">
                  <a:lumMod val="75000"/>
                </a:schemeClr>
              </a:solidFill>
              <a:ln w="28575">
                <a:solidFill>
                  <a:schemeClr val="tx1">
                    <a:lumMod val="65000"/>
                    <a:lumOff val="35000"/>
                  </a:schemeClr>
                </a:solidFill>
                <a:miter lim="800000"/>
                <a:headEnd/>
                <a:tailEnd/>
              </a:ln>
            </p:spPr>
            <p:txBody>
              <a:bodyPr/>
              <a:lstStyle/>
              <a:p>
                <a:endParaRPr lang="en-GB"/>
              </a:p>
            </p:txBody>
          </p:sp>
          <p:sp>
            <p:nvSpPr>
              <p:cNvPr id="44" name="Puzzle1" descr="10%"/>
              <p:cNvSpPr>
                <a:spLocks noEditPoints="1" noChangeArrowheads="1"/>
              </p:cNvSpPr>
              <p:nvPr/>
            </p:nvSpPr>
            <p:spPr bwMode="auto">
              <a:xfrm>
                <a:off x="2618" y="1985"/>
                <a:ext cx="994" cy="5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5 w 21600"/>
                  <a:gd name="T25" fmla="*/ 2569 h 21600"/>
                  <a:gd name="T26" fmla="*/ 16124 w 21600"/>
                  <a:gd name="T27" fmla="*/ 195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lumMod val="75000"/>
                </a:schemeClr>
              </a:solidFill>
              <a:ln w="28575">
                <a:solidFill>
                  <a:schemeClr val="tx1">
                    <a:lumMod val="65000"/>
                    <a:lumOff val="35000"/>
                  </a:schemeClr>
                </a:solidFill>
                <a:miter lim="800000"/>
                <a:headEnd/>
                <a:tailEnd/>
              </a:ln>
            </p:spPr>
            <p:txBody>
              <a:bodyPr/>
              <a:lstStyle/>
              <a:p>
                <a:endParaRPr lang="en-GB"/>
              </a:p>
            </p:txBody>
          </p:sp>
        </p:grpSp>
      </p:grpSp>
      <p:sp>
        <p:nvSpPr>
          <p:cNvPr id="48" name="Rectangle 49"/>
          <p:cNvSpPr>
            <a:spLocks noChangeArrowheads="1"/>
          </p:cNvSpPr>
          <p:nvPr/>
        </p:nvSpPr>
        <p:spPr bwMode="auto">
          <a:xfrm rot="5400000">
            <a:off x="1688306" y="2538138"/>
            <a:ext cx="914400" cy="938213"/>
          </a:xfrm>
          <a:prstGeom prst="rect">
            <a:avLst/>
          </a:prstGeom>
          <a:solidFill>
            <a:srgbClr val="262699"/>
          </a:solidFill>
          <a:ln w="0" algn="ctr">
            <a:solidFill>
              <a:srgbClr val="000000"/>
            </a:solidFill>
            <a:round/>
            <a:headEnd/>
            <a:tailEnd/>
          </a:ln>
        </p:spPr>
        <p:txBody>
          <a:bodyPr rot="10800000" vert="eaVert" wrap="none" anchor="ctr"/>
          <a:lstStyle/>
          <a:p>
            <a:pPr algn="ctr" eaLnBrk="0" hangingPunct="0">
              <a:lnSpc>
                <a:spcPct val="105000"/>
              </a:lnSpc>
              <a:spcBef>
                <a:spcPct val="20000"/>
              </a:spcBef>
            </a:pPr>
            <a:endParaRPr lang="en-GB">
              <a:solidFill>
                <a:srgbClr val="CC3399"/>
              </a:solidFill>
            </a:endParaRPr>
          </a:p>
        </p:txBody>
      </p:sp>
      <p:sp>
        <p:nvSpPr>
          <p:cNvPr id="49" name="TextBox 50"/>
          <p:cNvSpPr txBox="1">
            <a:spLocks noChangeArrowheads="1"/>
          </p:cNvSpPr>
          <p:nvPr/>
        </p:nvSpPr>
        <p:spPr bwMode="auto">
          <a:xfrm>
            <a:off x="1600200" y="2702444"/>
            <a:ext cx="1014413" cy="338554"/>
          </a:xfrm>
          <a:prstGeom prst="rect">
            <a:avLst/>
          </a:prstGeom>
          <a:noFill/>
          <a:ln w="9525">
            <a:noFill/>
            <a:miter lim="800000"/>
            <a:headEnd/>
            <a:tailEnd/>
          </a:ln>
        </p:spPr>
        <p:txBody>
          <a:bodyPr wrap="square">
            <a:spAutoFit/>
          </a:bodyPr>
          <a:lstStyle/>
          <a:p>
            <a:pPr algn="ctr"/>
            <a:r>
              <a:rPr lang="en-GB" sz="1600" dirty="0">
                <a:solidFill>
                  <a:schemeClr val="bg1"/>
                </a:solidFill>
              </a:rPr>
              <a:t>Project 1</a:t>
            </a:r>
          </a:p>
        </p:txBody>
      </p:sp>
      <p:sp>
        <p:nvSpPr>
          <p:cNvPr id="34" name="Line 43"/>
          <p:cNvSpPr>
            <a:spLocks noChangeShapeType="1"/>
          </p:cNvSpPr>
          <p:nvPr/>
        </p:nvSpPr>
        <p:spPr bwMode="auto">
          <a:xfrm flipH="1" flipV="1">
            <a:off x="3276600" y="3921644"/>
            <a:ext cx="990600" cy="152400"/>
          </a:xfrm>
          <a:prstGeom prst="line">
            <a:avLst/>
          </a:prstGeom>
          <a:noFill/>
          <a:ln w="9525">
            <a:solidFill>
              <a:schemeClr val="tx1"/>
            </a:solidFill>
            <a:round/>
            <a:headEnd/>
            <a:tailEnd type="triangle" w="med" len="med"/>
          </a:ln>
        </p:spPr>
        <p:txBody>
          <a:bodyPr/>
          <a:lstStyle/>
          <a:p>
            <a:endParaRPr lang="en-GB"/>
          </a:p>
        </p:txBody>
      </p:sp>
      <p:sp>
        <p:nvSpPr>
          <p:cNvPr id="50" name="Line 43"/>
          <p:cNvSpPr>
            <a:spLocks noChangeShapeType="1"/>
          </p:cNvSpPr>
          <p:nvPr/>
        </p:nvSpPr>
        <p:spPr bwMode="auto">
          <a:xfrm flipH="1">
            <a:off x="1861458" y="2299670"/>
            <a:ext cx="304800" cy="246888"/>
          </a:xfrm>
          <a:prstGeom prst="line">
            <a:avLst/>
          </a:prstGeom>
          <a:noFill/>
          <a:ln w="9525">
            <a:solidFill>
              <a:schemeClr val="tx1"/>
            </a:solidFill>
            <a:round/>
            <a:headEnd/>
            <a:tailEnd type="triangle" w="med" len="med"/>
          </a:ln>
        </p:spPr>
        <p:txBody>
          <a:bodyPr/>
          <a:lstStyle/>
          <a:p>
            <a:endParaRPr lang="en-GB"/>
          </a:p>
        </p:txBody>
      </p:sp>
      <p:sp>
        <p:nvSpPr>
          <p:cNvPr id="51" name="Line 43"/>
          <p:cNvSpPr>
            <a:spLocks noChangeShapeType="1"/>
          </p:cNvSpPr>
          <p:nvPr/>
        </p:nvSpPr>
        <p:spPr bwMode="auto">
          <a:xfrm>
            <a:off x="2895600" y="1711844"/>
            <a:ext cx="1219200" cy="457200"/>
          </a:xfrm>
          <a:prstGeom prst="line">
            <a:avLst/>
          </a:prstGeom>
          <a:noFill/>
          <a:ln w="9525">
            <a:solidFill>
              <a:schemeClr val="tx1"/>
            </a:solidFill>
            <a:round/>
            <a:headEnd/>
            <a:tailEnd type="triangle" w="med" len="med"/>
          </a:ln>
        </p:spPr>
        <p:txBody>
          <a:bodyPr/>
          <a:lstStyle/>
          <a:p>
            <a:endParaRPr lang="en-GB"/>
          </a:p>
        </p:txBody>
      </p:sp>
      <p:sp>
        <p:nvSpPr>
          <p:cNvPr id="53" name="Line 43"/>
          <p:cNvSpPr>
            <a:spLocks noChangeShapeType="1"/>
          </p:cNvSpPr>
          <p:nvPr/>
        </p:nvSpPr>
        <p:spPr bwMode="auto">
          <a:xfrm>
            <a:off x="2895600" y="1788044"/>
            <a:ext cx="1143000" cy="838200"/>
          </a:xfrm>
          <a:prstGeom prst="line">
            <a:avLst/>
          </a:prstGeom>
          <a:noFill/>
          <a:ln w="9525">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3066355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915458" y="-465413"/>
            <a:ext cx="9144768" cy="6478393"/>
            <a:chOff x="-768" y="36288"/>
            <a:chExt cx="9144768" cy="6009150"/>
          </a:xfrm>
        </p:grpSpPr>
        <p:pic>
          <p:nvPicPr>
            <p:cNvPr id="36872" name="Picture 4" descr="bank map"/>
            <p:cNvPicPr>
              <a:picLocks noChangeAspect="1" noChangeArrowheads="1"/>
            </p:cNvPicPr>
            <p:nvPr/>
          </p:nvPicPr>
          <p:blipFill>
            <a:blip r:embed="rId3" cstate="print"/>
            <a:srcRect/>
            <a:stretch>
              <a:fillRect/>
            </a:stretch>
          </p:blipFill>
          <p:spPr bwMode="auto">
            <a:xfrm>
              <a:off x="1635125" y="1554163"/>
              <a:ext cx="5527675" cy="4374407"/>
            </a:xfrm>
            <a:prstGeom prst="rect">
              <a:avLst/>
            </a:prstGeom>
            <a:noFill/>
            <a:ln w="9525">
              <a:noFill/>
              <a:miter lim="800000"/>
              <a:headEnd/>
              <a:tailEnd/>
            </a:ln>
          </p:spPr>
        </p:pic>
        <p:pic>
          <p:nvPicPr>
            <p:cNvPr id="36873" name="Picture 5" descr="wildlands-kreyenhagen-vista"/>
            <p:cNvPicPr>
              <a:picLocks noChangeAspect="1" noChangeArrowheads="1"/>
            </p:cNvPicPr>
            <p:nvPr/>
          </p:nvPicPr>
          <p:blipFill>
            <a:blip r:embed="rId4" cstate="print"/>
            <a:srcRect/>
            <a:stretch>
              <a:fillRect/>
            </a:stretch>
          </p:blipFill>
          <p:spPr bwMode="auto">
            <a:xfrm>
              <a:off x="-768" y="1554164"/>
              <a:ext cx="1827762" cy="1365250"/>
            </a:xfrm>
            <a:prstGeom prst="rect">
              <a:avLst/>
            </a:prstGeom>
            <a:noFill/>
            <a:ln w="3175">
              <a:solidFill>
                <a:srgbClr val="FFFFFF"/>
              </a:solidFill>
              <a:miter lim="800000"/>
              <a:headEnd/>
              <a:tailEnd/>
            </a:ln>
          </p:spPr>
        </p:pic>
        <p:sp>
          <p:nvSpPr>
            <p:cNvPr id="34826" name="Line 6"/>
            <p:cNvSpPr>
              <a:spLocks noChangeShapeType="1"/>
            </p:cNvSpPr>
            <p:nvPr/>
          </p:nvSpPr>
          <p:spPr bwMode="auto">
            <a:xfrm>
              <a:off x="1828800" y="2667000"/>
              <a:ext cx="1828800" cy="990600"/>
            </a:xfrm>
            <a:prstGeom prst="line">
              <a:avLst/>
            </a:prstGeom>
            <a:noFill/>
            <a:ln w="38100" algn="ctr">
              <a:solidFill>
                <a:schemeClr val="accent1"/>
              </a:solidFill>
              <a:round/>
              <a:headEnd/>
              <a:tailEnd type="triangle" w="med" len="med"/>
            </a:ln>
            <a:effectLst>
              <a:outerShdw dist="23000" dir="5400000" rotWithShape="0">
                <a:srgbClr val="808080">
                  <a:alpha val="34999"/>
                </a:srgbClr>
              </a:outerShdw>
            </a:effectLst>
          </p:spPr>
          <p:txBody>
            <a:bodyPr/>
            <a:lstStyle/>
            <a:p>
              <a:pPr>
                <a:defRPr/>
              </a:pPr>
              <a:endParaRPr lang="en-US"/>
            </a:p>
          </p:txBody>
        </p:sp>
        <p:pic>
          <p:nvPicPr>
            <p:cNvPr id="36875" name="Picture 7" descr="Development"/>
            <p:cNvPicPr>
              <a:picLocks noChangeAspect="1" noChangeArrowheads="1"/>
            </p:cNvPicPr>
            <p:nvPr/>
          </p:nvPicPr>
          <p:blipFill>
            <a:blip r:embed="rId5" cstate="print"/>
            <a:srcRect/>
            <a:stretch>
              <a:fillRect/>
            </a:stretch>
          </p:blipFill>
          <p:spPr bwMode="auto">
            <a:xfrm>
              <a:off x="7239000" y="2227678"/>
              <a:ext cx="1813994" cy="1801397"/>
            </a:xfrm>
            <a:prstGeom prst="rect">
              <a:avLst/>
            </a:prstGeom>
            <a:noFill/>
            <a:ln w="3175">
              <a:solidFill>
                <a:srgbClr val="FFFFFF"/>
              </a:solidFill>
              <a:miter lim="800000"/>
              <a:headEnd/>
              <a:tailEnd/>
            </a:ln>
          </p:spPr>
        </p:pic>
        <p:sp>
          <p:nvSpPr>
            <p:cNvPr id="34828" name="Line 8"/>
            <p:cNvSpPr>
              <a:spLocks noChangeShapeType="1"/>
            </p:cNvSpPr>
            <p:nvPr/>
          </p:nvSpPr>
          <p:spPr bwMode="auto">
            <a:xfrm flipH="1">
              <a:off x="5196114" y="3276600"/>
              <a:ext cx="2271486" cy="838200"/>
            </a:xfrm>
            <a:prstGeom prst="line">
              <a:avLst/>
            </a:prstGeom>
            <a:noFill/>
            <a:ln w="38100" algn="ctr">
              <a:solidFill>
                <a:schemeClr val="accent1"/>
              </a:solidFill>
              <a:round/>
              <a:headEnd/>
              <a:tailEnd type="triangle" w="med" len="med"/>
            </a:ln>
            <a:effectLst>
              <a:outerShdw dist="23000" dir="5400000" rotWithShape="0">
                <a:srgbClr val="808080">
                  <a:alpha val="34999"/>
                </a:srgbClr>
              </a:outerShdw>
            </a:effectLst>
          </p:spPr>
          <p:txBody>
            <a:bodyPr/>
            <a:lstStyle/>
            <a:p>
              <a:pPr>
                <a:defRPr/>
              </a:pPr>
              <a:endParaRPr lang="en-US"/>
            </a:p>
          </p:txBody>
        </p:sp>
        <p:pic>
          <p:nvPicPr>
            <p:cNvPr id="36877" name="Picture 9" descr="san_joaquin_kit_fox"/>
            <p:cNvPicPr>
              <a:picLocks noChangeAspect="1" noChangeArrowheads="1"/>
            </p:cNvPicPr>
            <p:nvPr/>
          </p:nvPicPr>
          <p:blipFill>
            <a:blip r:embed="rId6" cstate="print"/>
            <a:srcRect/>
            <a:stretch>
              <a:fillRect/>
            </a:stretch>
          </p:blipFill>
          <p:spPr bwMode="auto">
            <a:xfrm>
              <a:off x="7696200" y="1375628"/>
              <a:ext cx="1026886" cy="1519972"/>
            </a:xfrm>
            <a:prstGeom prst="rect">
              <a:avLst/>
            </a:prstGeom>
            <a:noFill/>
            <a:ln w="3175">
              <a:solidFill>
                <a:srgbClr val="FFFFFF"/>
              </a:solidFill>
              <a:miter lim="800000"/>
              <a:headEnd/>
              <a:tailEnd/>
            </a:ln>
          </p:spPr>
        </p:pic>
        <p:pic>
          <p:nvPicPr>
            <p:cNvPr id="36878" name="Picture 10" descr="san_joaquin_kit_fox"/>
            <p:cNvPicPr>
              <a:picLocks noChangeAspect="1" noChangeArrowheads="1"/>
            </p:cNvPicPr>
            <p:nvPr/>
          </p:nvPicPr>
          <p:blipFill>
            <a:blip r:embed="rId6" cstate="print"/>
            <a:srcRect/>
            <a:stretch>
              <a:fillRect/>
            </a:stretch>
          </p:blipFill>
          <p:spPr bwMode="auto">
            <a:xfrm>
              <a:off x="478971" y="2743199"/>
              <a:ext cx="1156155" cy="1711313"/>
            </a:xfrm>
            <a:prstGeom prst="rect">
              <a:avLst/>
            </a:prstGeom>
            <a:noFill/>
            <a:ln w="3175">
              <a:solidFill>
                <a:srgbClr val="FFFFFF"/>
              </a:solidFill>
              <a:miter lim="800000"/>
              <a:headEnd/>
              <a:tailEnd/>
            </a:ln>
          </p:spPr>
        </p:pic>
        <p:sp>
          <p:nvSpPr>
            <p:cNvPr id="36879" name="TextBox 16"/>
            <p:cNvSpPr txBox="1">
              <a:spLocks noChangeArrowheads="1"/>
            </p:cNvSpPr>
            <p:nvPr/>
          </p:nvSpPr>
          <p:spPr bwMode="auto">
            <a:xfrm>
              <a:off x="67139" y="4445000"/>
              <a:ext cx="1834235" cy="1600438"/>
            </a:xfrm>
            <a:prstGeom prst="rect">
              <a:avLst/>
            </a:prstGeom>
            <a:noFill/>
            <a:ln w="9525">
              <a:noFill/>
              <a:miter lim="800000"/>
              <a:headEnd/>
              <a:tailEnd/>
            </a:ln>
          </p:spPr>
          <p:txBody>
            <a:bodyPr wrap="square">
              <a:spAutoFit/>
            </a:bodyPr>
            <a:lstStyle/>
            <a:p>
              <a:pPr marL="231775" indent="-231775">
                <a:buFont typeface="Arial" pitchFamily="34" charset="0"/>
                <a:buChar char="•"/>
              </a:pPr>
              <a:r>
                <a:rPr lang="en-US" sz="1400" dirty="0"/>
                <a:t>333 acres</a:t>
              </a:r>
            </a:p>
            <a:p>
              <a:pPr marL="231775" indent="-231775">
                <a:buFont typeface="Arial" pitchFamily="34" charset="0"/>
                <a:buChar char="•"/>
              </a:pPr>
              <a:r>
                <a:rPr lang="en-US" sz="1400" dirty="0"/>
                <a:t>Banking agreement  with USFWS</a:t>
              </a:r>
            </a:p>
            <a:p>
              <a:pPr marL="231775" indent="-231775">
                <a:buFont typeface="Arial" pitchFamily="34" charset="0"/>
                <a:buChar char="•"/>
              </a:pPr>
              <a:r>
                <a:rPr lang="en-US" sz="1400" dirty="0"/>
                <a:t>Management plan</a:t>
              </a:r>
            </a:p>
            <a:p>
              <a:pPr marL="231775" indent="-231775">
                <a:buFont typeface="Arial" pitchFamily="34" charset="0"/>
                <a:buChar char="•"/>
              </a:pPr>
              <a:r>
                <a:rPr lang="en-US" sz="1400" dirty="0"/>
                <a:t>Endowment fund</a:t>
              </a:r>
            </a:p>
            <a:p>
              <a:pPr marL="231775" indent="-231775">
                <a:buFont typeface="Arial" pitchFamily="34" charset="0"/>
                <a:buChar char="•"/>
              </a:pPr>
              <a:r>
                <a:rPr lang="en-US" sz="1400" dirty="0"/>
                <a:t>Cons easement</a:t>
              </a:r>
            </a:p>
            <a:p>
              <a:pPr marL="231775" indent="-231775">
                <a:buFont typeface="Arial" pitchFamily="34" charset="0"/>
                <a:buChar char="•"/>
              </a:pPr>
              <a:r>
                <a:rPr lang="en-US" sz="1400" dirty="0"/>
                <a:t>$65,000 credits</a:t>
              </a:r>
            </a:p>
          </p:txBody>
        </p:sp>
        <p:sp>
          <p:nvSpPr>
            <p:cNvPr id="36880" name="TextBox 17"/>
            <p:cNvSpPr txBox="1">
              <a:spLocks noChangeArrowheads="1"/>
            </p:cNvSpPr>
            <p:nvPr/>
          </p:nvSpPr>
          <p:spPr bwMode="auto">
            <a:xfrm>
              <a:off x="7238999" y="4114800"/>
              <a:ext cx="1730829" cy="1815882"/>
            </a:xfrm>
            <a:prstGeom prst="rect">
              <a:avLst/>
            </a:prstGeom>
            <a:noFill/>
            <a:ln w="9525">
              <a:noFill/>
              <a:miter lim="800000"/>
              <a:headEnd/>
              <a:tailEnd/>
            </a:ln>
          </p:spPr>
          <p:txBody>
            <a:bodyPr wrap="square">
              <a:spAutoFit/>
            </a:bodyPr>
            <a:lstStyle/>
            <a:p>
              <a:pPr marL="231775" indent="-231775">
                <a:buFont typeface="Arial" pitchFamily="34" charset="0"/>
                <a:buChar char="•"/>
              </a:pPr>
              <a:r>
                <a:rPr lang="en-US" sz="1400" dirty="0"/>
                <a:t> Impact 7 acres of kit fox habitat</a:t>
              </a:r>
            </a:p>
            <a:p>
              <a:pPr marL="231775" indent="-231775">
                <a:buFont typeface="Arial" pitchFamily="34" charset="0"/>
                <a:buChar char="•"/>
              </a:pPr>
              <a:r>
                <a:rPr lang="en-US" sz="1400" dirty="0"/>
                <a:t> Incidental take permit from FWS</a:t>
              </a:r>
            </a:p>
            <a:p>
              <a:pPr marL="231775" indent="-231775">
                <a:buFont typeface="Arial" pitchFamily="34" charset="0"/>
                <a:buChar char="•"/>
              </a:pPr>
              <a:r>
                <a:rPr lang="en-US" sz="1400" dirty="0"/>
                <a:t>Developer buys 7 credits to satisfy permit requirement</a:t>
              </a:r>
            </a:p>
          </p:txBody>
        </p:sp>
        <p:sp>
          <p:nvSpPr>
            <p:cNvPr id="20" name="Rectangle 35"/>
            <p:cNvSpPr>
              <a:spLocks noChangeArrowheads="1"/>
            </p:cNvSpPr>
            <p:nvPr/>
          </p:nvSpPr>
          <p:spPr bwMode="auto">
            <a:xfrm>
              <a:off x="0" y="36288"/>
              <a:ext cx="9144000" cy="685800"/>
            </a:xfrm>
            <a:prstGeom prst="rect">
              <a:avLst/>
            </a:prstGeom>
            <a:noFill/>
            <a:ln w="9525">
              <a:noFill/>
              <a:miter lim="800000"/>
              <a:headEnd/>
              <a:tailEnd/>
            </a:ln>
          </p:spPr>
          <p:txBody>
            <a:bodyPr/>
            <a:lstStyle/>
            <a:p>
              <a:pPr marL="742950" lvl="1" indent="-285750" algn="ctr" eaLnBrk="0" hangingPunct="0">
                <a:spcBef>
                  <a:spcPct val="20000"/>
                </a:spcBef>
              </a:pPr>
              <a:endParaRPr lang="en-US" sz="3200" dirty="0">
                <a:solidFill>
                  <a:schemeClr val="bg1"/>
                </a:solidFill>
              </a:endParaRPr>
            </a:p>
          </p:txBody>
        </p:sp>
      </p:grpSp>
      <p:pic>
        <p:nvPicPr>
          <p:cNvPr id="560130" name="Picture 2"/>
          <p:cNvPicPr>
            <a:picLocks noChangeAspect="1" noChangeArrowheads="1"/>
          </p:cNvPicPr>
          <p:nvPr/>
        </p:nvPicPr>
        <p:blipFill>
          <a:blip r:embed="rId7" cstate="print"/>
          <a:srcRect/>
          <a:stretch>
            <a:fillRect/>
          </a:stretch>
        </p:blipFill>
        <p:spPr bwMode="auto">
          <a:xfrm>
            <a:off x="4528457" y="6394806"/>
            <a:ext cx="3257550" cy="463195"/>
          </a:xfrm>
          <a:prstGeom prst="rect">
            <a:avLst/>
          </a:prstGeom>
          <a:noFill/>
          <a:ln w="9525">
            <a:noFill/>
            <a:miter lim="800000"/>
            <a:headEnd/>
            <a:tailEnd/>
          </a:ln>
        </p:spPr>
      </p:pic>
      <p:sp>
        <p:nvSpPr>
          <p:cNvPr id="14" name="Rectangle 35">
            <a:extLst>
              <a:ext uri="{FF2B5EF4-FFF2-40B4-BE49-F238E27FC236}">
                <a16:creationId xmlns:a16="http://schemas.microsoft.com/office/drawing/2014/main" id="{05906C62-61A3-4887-8EA3-121324D2896E}"/>
              </a:ext>
            </a:extLst>
          </p:cNvPr>
          <p:cNvSpPr>
            <a:spLocks noChangeArrowheads="1"/>
          </p:cNvSpPr>
          <p:nvPr/>
        </p:nvSpPr>
        <p:spPr bwMode="auto">
          <a:xfrm>
            <a:off x="865121" y="152400"/>
            <a:ext cx="9104099" cy="685800"/>
          </a:xfrm>
          <a:prstGeom prst="rect">
            <a:avLst/>
          </a:prstGeom>
          <a:noFill/>
          <a:ln w="9525">
            <a:noFill/>
            <a:miter lim="800000"/>
            <a:headEnd/>
            <a:tailEnd/>
          </a:ln>
        </p:spPr>
        <p:txBody>
          <a:bodyPr/>
          <a:lstStyle/>
          <a:p>
            <a:pPr marL="742950" lvl="1" indent="-285750" algn="ctr" eaLnBrk="0" hangingPunct="0">
              <a:spcBef>
                <a:spcPct val="20000"/>
              </a:spcBef>
            </a:pPr>
            <a:r>
              <a:rPr lang="en-US" sz="3200" dirty="0">
                <a:solidFill>
                  <a:schemeClr val="bg1"/>
                </a:solidFill>
              </a:rPr>
              <a:t>How does a US conservation bank work?</a:t>
            </a:r>
            <a:endParaRPr lang="en-US" sz="3200" dirty="0">
              <a:solidFill>
                <a:srgbClr val="FFFF00"/>
              </a:solidFill>
            </a:endParaRPr>
          </a:p>
        </p:txBody>
      </p:sp>
    </p:spTree>
    <p:extLst>
      <p:ext uri="{BB962C8B-B14F-4D97-AF65-F5344CB8AC3E}">
        <p14:creationId xmlns:p14="http://schemas.microsoft.com/office/powerpoint/2010/main" val="3528777201"/>
      </p:ext>
    </p:extLst>
  </p:cSld>
  <p:clrMapOvr>
    <a:masterClrMapping/>
  </p:clrMapOvr>
  <p:transition spd="med" advTm="32717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155928" y="1767405"/>
            <a:ext cx="3714750" cy="2749550"/>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lIns="50800" tIns="50800" rIns="50800" bIns="50800"/>
          <a:lstStyle/>
          <a:p>
            <a:pPr marL="442913" indent="-442913">
              <a:lnSpc>
                <a:spcPct val="80000"/>
              </a:lnSpc>
              <a:spcBef>
                <a:spcPts val="2400"/>
              </a:spcBef>
              <a:buSzPct val="155000"/>
              <a:buFontTx/>
              <a:buChar char="•"/>
              <a:defRPr/>
            </a:pPr>
            <a:r>
              <a:rPr lang="en-US" sz="2200" kern="0" dirty="0">
                <a:solidFill>
                  <a:schemeClr val="tx1"/>
                </a:solidFill>
                <a:latin typeface="Calibri" pitchFamily="34" charset="0"/>
                <a:cs typeface="Calibri" pitchFamily="34" charset="0"/>
              </a:rPr>
              <a:t>Asset/Product</a:t>
            </a:r>
          </a:p>
          <a:p>
            <a:pPr marL="442913" indent="-442913">
              <a:lnSpc>
                <a:spcPct val="80000"/>
              </a:lnSpc>
              <a:spcBef>
                <a:spcPts val="2400"/>
              </a:spcBef>
              <a:buSzPct val="155000"/>
              <a:buFontTx/>
              <a:buChar char="•"/>
              <a:defRPr/>
            </a:pPr>
            <a:r>
              <a:rPr lang="en-US" sz="2200" kern="0" dirty="0">
                <a:solidFill>
                  <a:schemeClr val="tx1"/>
                </a:solidFill>
                <a:latin typeface="Calibri" pitchFamily="34" charset="0"/>
                <a:cs typeface="Calibri" pitchFamily="34" charset="0"/>
              </a:rPr>
              <a:t>Legal Agreement</a:t>
            </a:r>
          </a:p>
          <a:p>
            <a:pPr marL="442913" indent="-442913">
              <a:lnSpc>
                <a:spcPct val="80000"/>
              </a:lnSpc>
              <a:spcBef>
                <a:spcPts val="2400"/>
              </a:spcBef>
              <a:buSzPct val="155000"/>
              <a:buFontTx/>
              <a:buChar char="•"/>
              <a:defRPr/>
            </a:pPr>
            <a:r>
              <a:rPr lang="en-US" sz="2200" kern="0" dirty="0">
                <a:solidFill>
                  <a:schemeClr val="tx1"/>
                </a:solidFill>
                <a:latin typeface="Calibri" pitchFamily="34" charset="0"/>
                <a:cs typeface="Calibri" pitchFamily="34" charset="0"/>
              </a:rPr>
              <a:t>Management Plan</a:t>
            </a:r>
          </a:p>
          <a:p>
            <a:pPr marL="442913" indent="-442913">
              <a:lnSpc>
                <a:spcPct val="80000"/>
              </a:lnSpc>
              <a:spcBef>
                <a:spcPts val="2400"/>
              </a:spcBef>
              <a:buSzPct val="155000"/>
              <a:buFontTx/>
              <a:buChar char="•"/>
              <a:defRPr/>
            </a:pPr>
            <a:r>
              <a:rPr lang="en-US" sz="2200" kern="0" dirty="0">
                <a:solidFill>
                  <a:schemeClr val="tx1"/>
                </a:solidFill>
                <a:latin typeface="Calibri" pitchFamily="34" charset="0"/>
                <a:cs typeface="Calibri" pitchFamily="34" charset="0"/>
              </a:rPr>
              <a:t>Endowment Fund</a:t>
            </a:r>
          </a:p>
          <a:p>
            <a:pPr marL="442913" indent="-442913">
              <a:lnSpc>
                <a:spcPct val="80000"/>
              </a:lnSpc>
              <a:spcBef>
                <a:spcPts val="2400"/>
              </a:spcBef>
              <a:buSzPct val="155000"/>
              <a:buFontTx/>
              <a:buChar char="•"/>
              <a:defRPr/>
            </a:pPr>
            <a:r>
              <a:rPr lang="en-US" sz="2200" kern="0" dirty="0">
                <a:solidFill>
                  <a:schemeClr val="tx1"/>
                </a:solidFill>
                <a:latin typeface="Calibri" pitchFamily="34" charset="0"/>
                <a:cs typeface="Calibri" pitchFamily="34" charset="0"/>
              </a:rPr>
              <a:t>Service Area</a:t>
            </a:r>
          </a:p>
          <a:p>
            <a:pPr marL="442913" indent="-442913">
              <a:lnSpc>
                <a:spcPct val="80000"/>
              </a:lnSpc>
              <a:spcBef>
                <a:spcPts val="2400"/>
              </a:spcBef>
              <a:buSzPct val="155000"/>
              <a:buFontTx/>
              <a:buChar char="•"/>
              <a:defRPr/>
            </a:pPr>
            <a:r>
              <a:rPr lang="en-US" sz="2200" kern="0" dirty="0">
                <a:solidFill>
                  <a:schemeClr val="tx1"/>
                </a:solidFill>
                <a:latin typeface="Calibri" pitchFamily="34" charset="0"/>
                <a:cs typeface="Calibri" pitchFamily="34" charset="0"/>
              </a:rPr>
              <a:t>Strategic Site Selection</a:t>
            </a:r>
          </a:p>
          <a:p>
            <a:pPr marL="442913" indent="-442913">
              <a:lnSpc>
                <a:spcPct val="80000"/>
              </a:lnSpc>
              <a:spcBef>
                <a:spcPts val="1200"/>
              </a:spcBef>
              <a:buSzPct val="155000"/>
              <a:buFontTx/>
              <a:buChar char="•"/>
              <a:defRPr/>
            </a:pPr>
            <a:endParaRPr lang="en-US" sz="2200" kern="0" dirty="0">
              <a:solidFill>
                <a:schemeClr val="tx1"/>
              </a:solidFill>
              <a:latin typeface="Calibri" pitchFamily="34" charset="0"/>
              <a:cs typeface="Calibri" pitchFamily="34" charset="0"/>
            </a:endParaRPr>
          </a:p>
          <a:p>
            <a:pPr marL="442913" indent="-442913">
              <a:lnSpc>
                <a:spcPct val="80000"/>
              </a:lnSpc>
              <a:spcBef>
                <a:spcPts val="1200"/>
              </a:spcBef>
              <a:buSzPct val="155000"/>
              <a:buFontTx/>
              <a:buChar char="•"/>
              <a:defRPr/>
            </a:pPr>
            <a:endParaRPr lang="en-US" sz="2200" kern="0" dirty="0">
              <a:solidFill>
                <a:schemeClr val="tx1"/>
              </a:solidFill>
              <a:latin typeface="Calibri" pitchFamily="34" charset="0"/>
              <a:cs typeface="Calibri" pitchFamily="34" charset="0"/>
            </a:endParaRPr>
          </a:p>
          <a:p>
            <a:pPr marL="442913" indent="-442913">
              <a:lnSpc>
                <a:spcPct val="80000"/>
              </a:lnSpc>
              <a:spcBef>
                <a:spcPts val="1200"/>
              </a:spcBef>
              <a:buSzPct val="155000"/>
              <a:buFontTx/>
              <a:buChar char="•"/>
              <a:defRPr/>
            </a:pPr>
            <a:endParaRPr lang="en-US" sz="2200" kern="0" dirty="0">
              <a:solidFill>
                <a:schemeClr val="tx1"/>
              </a:solidFill>
              <a:latin typeface="Calibri" pitchFamily="34" charset="0"/>
              <a:cs typeface="Calibri" pitchFamily="34" charset="0"/>
            </a:endParaRPr>
          </a:p>
        </p:txBody>
      </p:sp>
      <p:sp>
        <p:nvSpPr>
          <p:cNvPr id="56327" name="Text Box 6"/>
          <p:cNvSpPr txBox="1">
            <a:spLocks noChangeArrowheads="1"/>
          </p:cNvSpPr>
          <p:nvPr/>
        </p:nvSpPr>
        <p:spPr bwMode="auto">
          <a:xfrm>
            <a:off x="1524000" y="176214"/>
            <a:ext cx="9220200"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algn="ctr">
              <a:lnSpc>
                <a:spcPct val="90000"/>
              </a:lnSpc>
            </a:pPr>
            <a:r>
              <a:rPr lang="en-US" dirty="0">
                <a:solidFill>
                  <a:schemeClr val="bg1"/>
                </a:solidFill>
                <a:latin typeface="Calibri"/>
                <a:cs typeface="Calibri"/>
              </a:rPr>
              <a:t>Basic Features of Conservation Banking</a:t>
            </a:r>
          </a:p>
        </p:txBody>
      </p:sp>
      <p:pic>
        <p:nvPicPr>
          <p:cNvPr id="2" name="Picture 1"/>
          <p:cNvPicPr>
            <a:picLocks noChangeAspect="1"/>
          </p:cNvPicPr>
          <p:nvPr/>
        </p:nvPicPr>
        <p:blipFill>
          <a:blip r:embed="rId3" cstate="print"/>
          <a:stretch>
            <a:fillRect/>
          </a:stretch>
        </p:blipFill>
        <p:spPr>
          <a:xfrm>
            <a:off x="6143626" y="1181100"/>
            <a:ext cx="4098925" cy="5414252"/>
          </a:xfrm>
          <a:prstGeom prst="rect">
            <a:avLst/>
          </a:prstGeom>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4" cstate="print"/>
          <a:stretch>
            <a:fillRect/>
          </a:stretch>
        </p:blipFill>
        <p:spPr>
          <a:xfrm>
            <a:off x="2804571" y="6376986"/>
            <a:ext cx="1790700" cy="3048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725060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6"/>
          <p:cNvSpPr txBox="1">
            <a:spLocks noChangeArrowheads="1"/>
          </p:cNvSpPr>
          <p:nvPr/>
        </p:nvSpPr>
        <p:spPr bwMode="auto">
          <a:xfrm>
            <a:off x="1377305" y="88900"/>
            <a:ext cx="92202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algn="ctr">
              <a:lnSpc>
                <a:spcPct val="90000"/>
              </a:lnSpc>
            </a:pPr>
            <a:r>
              <a:rPr lang="en-US" sz="3200" dirty="0">
                <a:solidFill>
                  <a:schemeClr val="bg1"/>
                </a:solidFill>
              </a:rPr>
              <a:t>Benefits of conservation bank</a:t>
            </a:r>
          </a:p>
        </p:txBody>
      </p:sp>
      <p:sp>
        <p:nvSpPr>
          <p:cNvPr id="8" name="Rectangle 3"/>
          <p:cNvSpPr txBox="1">
            <a:spLocks noChangeArrowheads="1"/>
          </p:cNvSpPr>
          <p:nvPr/>
        </p:nvSpPr>
        <p:spPr bwMode="auto">
          <a:xfrm>
            <a:off x="771661" y="1228535"/>
            <a:ext cx="4095750" cy="2057400"/>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lIns="50800" tIns="50800" rIns="50800" bIns="50800"/>
          <a:lstStyle/>
          <a:p>
            <a:pPr marL="442913" indent="-442913">
              <a:lnSpc>
                <a:spcPct val="80000"/>
              </a:lnSpc>
              <a:spcBef>
                <a:spcPts val="1000"/>
              </a:spcBef>
              <a:buSzPct val="155000"/>
              <a:defRPr/>
            </a:pPr>
            <a:r>
              <a:rPr lang="en-US" sz="2200" b="1" kern="0" dirty="0">
                <a:solidFill>
                  <a:srgbClr val="77933C"/>
                </a:solidFill>
                <a:latin typeface="Calibri" pitchFamily="34" charset="0"/>
                <a:cs typeface="Calibri" pitchFamily="34" charset="0"/>
              </a:rPr>
              <a:t>Ecological</a:t>
            </a:r>
          </a:p>
          <a:p>
            <a:pPr marL="442913" indent="-442913">
              <a:lnSpc>
                <a:spcPct val="80000"/>
              </a:lnSpc>
              <a:spcBef>
                <a:spcPts val="1200"/>
              </a:spcBef>
              <a:buSzPct val="155000"/>
              <a:buFontTx/>
              <a:buChar char="•"/>
              <a:defRPr/>
            </a:pPr>
            <a:r>
              <a:rPr lang="en-US" sz="2200" kern="0" dirty="0">
                <a:solidFill>
                  <a:schemeClr val="tx1"/>
                </a:solidFill>
                <a:latin typeface="Calibri" pitchFamily="34" charset="0"/>
                <a:cs typeface="Calibri" pitchFamily="34" charset="0"/>
              </a:rPr>
              <a:t>Greater ecological value</a:t>
            </a:r>
          </a:p>
          <a:p>
            <a:pPr marL="442913" indent="-442913">
              <a:lnSpc>
                <a:spcPct val="80000"/>
              </a:lnSpc>
              <a:spcBef>
                <a:spcPts val="1200"/>
              </a:spcBef>
              <a:buSzPct val="155000"/>
              <a:buFontTx/>
              <a:buChar char="•"/>
              <a:defRPr/>
            </a:pPr>
            <a:r>
              <a:rPr lang="en-US" sz="2200" kern="0" dirty="0">
                <a:solidFill>
                  <a:schemeClr val="tx1"/>
                </a:solidFill>
                <a:latin typeface="Calibri" pitchFamily="34" charset="0"/>
                <a:cs typeface="Calibri" pitchFamily="34" charset="0"/>
              </a:rPr>
              <a:t>Strategic placement</a:t>
            </a:r>
          </a:p>
          <a:p>
            <a:pPr marL="442913" indent="-442913">
              <a:lnSpc>
                <a:spcPct val="80000"/>
              </a:lnSpc>
              <a:spcBef>
                <a:spcPts val="1200"/>
              </a:spcBef>
              <a:buSzPct val="155000"/>
              <a:buFontTx/>
              <a:buChar char="•"/>
              <a:defRPr/>
            </a:pPr>
            <a:r>
              <a:rPr lang="en-US" sz="2200" kern="0" dirty="0">
                <a:solidFill>
                  <a:schemeClr val="tx1"/>
                </a:solidFill>
                <a:latin typeface="Calibri" pitchFamily="34" charset="0"/>
                <a:cs typeface="Calibri" pitchFamily="34" charset="0"/>
              </a:rPr>
              <a:t>Avoid temporal loss of habitat</a:t>
            </a:r>
          </a:p>
          <a:p>
            <a:pPr marL="442913" indent="-442913">
              <a:lnSpc>
                <a:spcPct val="80000"/>
              </a:lnSpc>
              <a:spcBef>
                <a:spcPts val="1200"/>
              </a:spcBef>
              <a:buSzPct val="155000"/>
              <a:buFontTx/>
              <a:buChar char="•"/>
              <a:defRPr/>
            </a:pPr>
            <a:r>
              <a:rPr lang="en-US" sz="2200" kern="0" dirty="0">
                <a:solidFill>
                  <a:schemeClr val="tx1"/>
                </a:solidFill>
                <a:latin typeface="Calibri" pitchFamily="34" charset="0"/>
                <a:cs typeface="Calibri" pitchFamily="34" charset="0"/>
              </a:rPr>
              <a:t>Turns a liability into an asset</a:t>
            </a:r>
          </a:p>
        </p:txBody>
      </p:sp>
      <p:sp>
        <p:nvSpPr>
          <p:cNvPr id="10" name="Rectangle 3"/>
          <p:cNvSpPr txBox="1">
            <a:spLocks noChangeArrowheads="1"/>
          </p:cNvSpPr>
          <p:nvPr/>
        </p:nvSpPr>
        <p:spPr bwMode="auto">
          <a:xfrm>
            <a:off x="760608" y="3446795"/>
            <a:ext cx="6061799" cy="241741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lIns="50800" tIns="50800" rIns="50800" bIns="50800"/>
          <a:lstStyle/>
          <a:p>
            <a:pPr marL="442913" indent="-442913">
              <a:lnSpc>
                <a:spcPct val="80000"/>
              </a:lnSpc>
              <a:spcBef>
                <a:spcPts val="1000"/>
              </a:spcBef>
              <a:buSzPct val="155000"/>
              <a:defRPr/>
            </a:pPr>
            <a:r>
              <a:rPr lang="en-US" sz="2200" b="1" kern="0" dirty="0">
                <a:solidFill>
                  <a:srgbClr val="77933C"/>
                </a:solidFill>
                <a:latin typeface="Calibri" pitchFamily="34" charset="0"/>
                <a:cs typeface="Calibri" pitchFamily="34" charset="0"/>
              </a:rPr>
              <a:t>Administrative</a:t>
            </a:r>
          </a:p>
          <a:p>
            <a:pPr marL="442913" indent="-442913">
              <a:lnSpc>
                <a:spcPct val="80000"/>
              </a:lnSpc>
              <a:spcBef>
                <a:spcPts val="1200"/>
              </a:spcBef>
              <a:buSzPct val="155000"/>
              <a:buFontTx/>
              <a:buChar char="•"/>
              <a:defRPr/>
            </a:pPr>
            <a:r>
              <a:rPr lang="en-US" sz="2200" kern="0" dirty="0">
                <a:solidFill>
                  <a:schemeClr val="tx1"/>
                </a:solidFill>
                <a:latin typeface="Calibri" pitchFamily="34" charset="0"/>
                <a:cs typeface="Calibri" pitchFamily="34" charset="0"/>
              </a:rPr>
              <a:t>Easier ecological monitoring</a:t>
            </a:r>
          </a:p>
          <a:p>
            <a:pPr marL="442913" indent="-442913">
              <a:lnSpc>
                <a:spcPct val="80000"/>
              </a:lnSpc>
              <a:spcBef>
                <a:spcPts val="1200"/>
              </a:spcBef>
              <a:buSzPct val="155000"/>
              <a:buFontTx/>
              <a:buChar char="•"/>
              <a:defRPr/>
            </a:pPr>
            <a:r>
              <a:rPr lang="en-US" sz="2200" kern="0" dirty="0">
                <a:solidFill>
                  <a:schemeClr val="tx1"/>
                </a:solidFill>
                <a:latin typeface="Calibri" pitchFamily="34" charset="0"/>
                <a:cs typeface="Calibri" pitchFamily="34" charset="0"/>
              </a:rPr>
              <a:t>Reduces offset costs through economies of scale</a:t>
            </a:r>
          </a:p>
          <a:p>
            <a:pPr marL="442913" indent="-442913">
              <a:lnSpc>
                <a:spcPct val="80000"/>
              </a:lnSpc>
              <a:spcBef>
                <a:spcPts val="1200"/>
              </a:spcBef>
              <a:buSzPct val="155000"/>
              <a:buFontTx/>
              <a:buChar char="•"/>
              <a:defRPr/>
            </a:pPr>
            <a:r>
              <a:rPr lang="en-US" sz="2200" kern="0" dirty="0">
                <a:solidFill>
                  <a:schemeClr val="tx1"/>
                </a:solidFill>
                <a:latin typeface="Calibri" pitchFamily="34" charset="0"/>
                <a:cs typeface="Calibri" pitchFamily="34" charset="0"/>
              </a:rPr>
              <a:t>Work to the same performance standards.</a:t>
            </a:r>
          </a:p>
          <a:p>
            <a:pPr marL="442913" indent="-442913">
              <a:lnSpc>
                <a:spcPct val="80000"/>
              </a:lnSpc>
              <a:spcBef>
                <a:spcPts val="1200"/>
              </a:spcBef>
              <a:buSzPct val="155000"/>
              <a:buFontTx/>
              <a:buChar char="•"/>
              <a:defRPr/>
            </a:pPr>
            <a:r>
              <a:rPr lang="en-US" sz="2200" kern="0" dirty="0">
                <a:solidFill>
                  <a:schemeClr val="tx1"/>
                </a:solidFill>
                <a:latin typeface="Calibri" pitchFamily="34" charset="0"/>
                <a:cs typeface="Calibri" pitchFamily="34" charset="0"/>
              </a:rPr>
              <a:t>Transfer of legal liability</a:t>
            </a:r>
          </a:p>
          <a:p>
            <a:pPr marL="442913" indent="-442913">
              <a:lnSpc>
                <a:spcPct val="80000"/>
              </a:lnSpc>
              <a:spcBef>
                <a:spcPts val="1200"/>
              </a:spcBef>
              <a:buSzPct val="155000"/>
              <a:buFontTx/>
              <a:buChar char="•"/>
              <a:defRPr/>
            </a:pPr>
            <a:r>
              <a:rPr lang="en-US" sz="2200" kern="0" dirty="0">
                <a:solidFill>
                  <a:schemeClr val="tx1"/>
                </a:solidFill>
                <a:latin typeface="Calibri" pitchFamily="34" charset="0"/>
                <a:cs typeface="Calibri" pitchFamily="34" charset="0"/>
              </a:rPr>
              <a:t>Reduces permitting time</a:t>
            </a:r>
          </a:p>
        </p:txBody>
      </p:sp>
      <p:pic>
        <p:nvPicPr>
          <p:cNvPr id="563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7228" y="837575"/>
            <a:ext cx="4851459" cy="6020425"/>
          </a:xfrm>
          <a:prstGeom prst="rect">
            <a:avLst/>
          </a:prstGeom>
          <a:ln/>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84163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887478" y="141513"/>
            <a:ext cx="8094722" cy="646331"/>
          </a:xfrm>
          <a:prstGeom prst="rect">
            <a:avLst/>
          </a:prstGeom>
          <a:noFill/>
        </p:spPr>
        <p:txBody>
          <a:bodyPr wrap="square" rtlCol="0">
            <a:spAutoFit/>
          </a:bodyPr>
          <a:lstStyle/>
          <a:p>
            <a:pPr algn="ctr" defTabSz="768111"/>
            <a:r>
              <a:rPr lang="fr-FR" sz="3600" b="1" dirty="0" err="1">
                <a:solidFill>
                  <a:schemeClr val="bg1"/>
                </a:solidFill>
                <a:latin typeface="Calibri" panose="020F0502020204030204" pitchFamily="34" charset="0"/>
              </a:rPr>
              <a:t>Implementation</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458551" y="1841789"/>
            <a:ext cx="9160614" cy="3785652"/>
          </a:xfrm>
          <a:prstGeom prst="rect">
            <a:avLst/>
          </a:prstGeom>
          <a:noFill/>
        </p:spPr>
        <p:txBody>
          <a:bodyPr wrap="square" rtlCol="0">
            <a:spAutoFit/>
          </a:bodyPr>
          <a:lstStyle/>
          <a:p>
            <a:pPr algn="ctr" defTabSz="768111"/>
            <a:r>
              <a:rPr lang="fr-FR" sz="4000" b="1" dirty="0" err="1">
                <a:latin typeface="Calibri" panose="020F0502020204030204" pitchFamily="34" charset="0"/>
              </a:rPr>
              <a:t>Biodiversity</a:t>
            </a:r>
            <a:r>
              <a:rPr lang="fr-FR" sz="4000" b="1" dirty="0">
                <a:latin typeface="Calibri" panose="020F0502020204030204" pitchFamily="34" charset="0"/>
              </a:rPr>
              <a:t> Offset (or Compensation) Management Plans </a:t>
            </a:r>
          </a:p>
          <a:p>
            <a:pPr algn="ctr" defTabSz="768111"/>
            <a:endParaRPr lang="fr-FR" sz="4000" b="1" dirty="0">
              <a:latin typeface="Calibri" panose="020F0502020204030204" pitchFamily="34" charset="0"/>
            </a:endParaRPr>
          </a:p>
          <a:p>
            <a:pPr algn="ctr" defTabSz="768111"/>
            <a:r>
              <a:rPr lang="fr-FR" sz="4000" b="1" dirty="0">
                <a:latin typeface="Calibri" panose="020F0502020204030204" pitchFamily="34" charset="0"/>
              </a:rPr>
              <a:t>– AND –</a:t>
            </a:r>
          </a:p>
          <a:p>
            <a:pPr algn="ctr" defTabSz="768111"/>
            <a:r>
              <a:rPr lang="fr-FR" sz="4000" b="1" dirty="0">
                <a:latin typeface="Calibri" panose="020F0502020204030204" pitchFamily="34" charset="0"/>
              </a:rPr>
              <a:t> </a:t>
            </a:r>
          </a:p>
          <a:p>
            <a:pPr algn="ctr" defTabSz="768111"/>
            <a:r>
              <a:rPr lang="fr-FR" sz="4000" b="1" dirty="0">
                <a:latin typeface="Calibri" panose="020F0502020204030204" pitchFamily="34" charset="0"/>
              </a:rPr>
              <a:t>Monitoring, </a:t>
            </a:r>
            <a:r>
              <a:rPr lang="fr-FR" sz="4000" b="1" dirty="0" err="1">
                <a:latin typeface="Calibri" panose="020F0502020204030204" pitchFamily="34" charset="0"/>
              </a:rPr>
              <a:t>evaluation</a:t>
            </a:r>
            <a:r>
              <a:rPr lang="fr-FR" sz="4000" b="1" dirty="0">
                <a:latin typeface="Calibri" panose="020F0502020204030204" pitchFamily="34" charset="0"/>
              </a:rPr>
              <a:t> and </a:t>
            </a:r>
            <a:r>
              <a:rPr lang="fr-FR" sz="4000" b="1" dirty="0" err="1">
                <a:latin typeface="Calibri" panose="020F0502020204030204" pitchFamily="34" charset="0"/>
              </a:rPr>
              <a:t>enforcement</a:t>
            </a:r>
            <a:endParaRPr lang="fr-FR" sz="4000" b="1" dirty="0">
              <a:latin typeface="Calibri" panose="020F0502020204030204" pitchFamily="34" charset="0"/>
            </a:endParaRPr>
          </a:p>
        </p:txBody>
      </p:sp>
    </p:spTree>
    <p:extLst>
      <p:ext uri="{BB962C8B-B14F-4D97-AF65-F5344CB8AC3E}">
        <p14:creationId xmlns:p14="http://schemas.microsoft.com/office/powerpoint/2010/main" val="395878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122325" y="74582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DC93AF2-21EE-47B1-B05E-825E5FED2A30}"/>
              </a:ext>
            </a:extLst>
          </p:cNvPr>
          <p:cNvSpPr txBox="1">
            <a:spLocks/>
          </p:cNvSpPr>
          <p:nvPr/>
        </p:nvSpPr>
        <p:spPr>
          <a:xfrm>
            <a:off x="903286" y="0"/>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Module on Implementation Options – Abstract</a:t>
            </a:r>
          </a:p>
        </p:txBody>
      </p:sp>
      <p:sp>
        <p:nvSpPr>
          <p:cNvPr id="8" name="Google Shape;266;p33">
            <a:extLst>
              <a:ext uri="{FF2B5EF4-FFF2-40B4-BE49-F238E27FC236}">
                <a16:creationId xmlns:a16="http://schemas.microsoft.com/office/drawing/2014/main" id="{C89388D4-5C45-41A6-9ED0-6C248A20033D}"/>
              </a:ext>
            </a:extLst>
          </p:cNvPr>
          <p:cNvSpPr/>
          <p:nvPr/>
        </p:nvSpPr>
        <p:spPr>
          <a:xfrm>
            <a:off x="477312" y="869942"/>
            <a:ext cx="9467556" cy="4893647"/>
          </a:xfrm>
          <a:prstGeom prst="rect">
            <a:avLst/>
          </a:prstGeom>
          <a:noFill/>
          <a:ln>
            <a:noFill/>
          </a:ln>
        </p:spPr>
        <p:txBody>
          <a:bodyPr spcFirstLastPara="1" wrap="square" lIns="91425" tIns="45700" rIns="91425" bIns="45700" anchor="t" anchorCtr="0">
            <a:noAutofit/>
          </a:bodyPr>
          <a:lstStyle/>
          <a:p>
            <a:r>
              <a:rPr lang="en-GB" sz="2000" dirty="0"/>
              <a:t>This module introduces the key issues associated with delivering effective mitigation on the ground over the long term.  Where other modules looked at the range of issues involved in the design of mitigation measures (e.g. following the mitigation hierarchy, applying exchange rules and metrics, working with stakeholders), this module is about implementation of the agreed mitigation measures.</a:t>
            </a:r>
          </a:p>
          <a:p>
            <a:endParaRPr lang="en-GB" sz="800" dirty="0"/>
          </a:p>
          <a:p>
            <a:r>
              <a:rPr lang="en-GB" sz="2000" dirty="0"/>
              <a:t>It sets out the issues to be considered, </a:t>
            </a:r>
            <a:r>
              <a:rPr lang="en-GB" sz="2000" dirty="0" err="1"/>
              <a:t>eg</a:t>
            </a:r>
            <a:r>
              <a:rPr lang="en-GB" sz="2000" dirty="0"/>
              <a:t> how will the offset operate and be managed, be financed, and be monitored and evaluated?  It describes the different options for who can undertake the implementation – from the developer, to the state, to third parties, the kind of arrangements that are needed to make this work, and the way offsets can be supplied by third parties using a market mechanism. It describes the most important needs for successful implementation and various mechanisms for delivery.</a:t>
            </a:r>
          </a:p>
          <a:p>
            <a:endParaRPr lang="en-GB" sz="800" dirty="0"/>
          </a:p>
          <a:p>
            <a:r>
              <a:rPr lang="en-GB" sz="2000" dirty="0"/>
              <a:t>Illustrations introduce the way that single offsets, aggregated offsets and conservation banks can work in the landscape. Conservation banking in the USA is given as an example.</a:t>
            </a:r>
          </a:p>
          <a:p>
            <a:endParaRPr lang="en-GB" sz="800" dirty="0"/>
          </a:p>
          <a:p>
            <a:r>
              <a:rPr lang="en-GB" sz="2000" dirty="0"/>
              <a:t>The module introduces biodiversity offset (or compensation) management plans and provisions for monitoring, evaluation and enforcement.  Finally, the module concludes by reviewing conservation trust funds as a mechanism for securing finance for long-term mitigation measures.</a:t>
            </a:r>
          </a:p>
          <a:p>
            <a:pPr defTabSz="914400">
              <a:buClr>
                <a:srgbClr val="000000"/>
              </a:buClr>
              <a:buFont typeface="Arial"/>
              <a:buNone/>
            </a:pPr>
            <a:endParaRPr sz="2000" kern="0" dirty="0">
              <a:solidFill>
                <a:srgbClr val="000000"/>
              </a:solidFill>
              <a:cs typeface="Arial"/>
              <a:sym typeface="Arial"/>
            </a:endParaRPr>
          </a:p>
        </p:txBody>
      </p:sp>
    </p:spTree>
    <p:extLst>
      <p:ext uri="{BB962C8B-B14F-4D97-AF65-F5344CB8AC3E}">
        <p14:creationId xmlns:p14="http://schemas.microsoft.com/office/powerpoint/2010/main" val="27005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p:tgtEl>
                                          <p:spTgt spid="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 calcmode="lin" valueType="num">
                                      <p:cBhvr additive="base">
                                        <p:cTn id="22" dur="500"/>
                                        <p:tgtEl>
                                          <p:spTgt spid="8">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5867400" y="2286000"/>
            <a:ext cx="4800600" cy="3276600"/>
          </a:xfrm>
          <a:prstGeom prst="rect">
            <a:avLst/>
          </a:prstGeom>
          <a:noFill/>
          <a:ln w="9525">
            <a:noFill/>
            <a:miter lim="800000"/>
            <a:headEnd/>
            <a:tailEnd/>
          </a:ln>
        </p:spPr>
        <p:txBody>
          <a:bodyPr/>
          <a:lstStyle/>
          <a:p>
            <a:pPr marL="742950" lvl="1" indent="-285750" eaLnBrk="0" hangingPunct="0">
              <a:spcBef>
                <a:spcPct val="20000"/>
              </a:spcBef>
            </a:pPr>
            <a:endParaRPr lang="en-US" sz="2400"/>
          </a:p>
        </p:txBody>
      </p:sp>
      <p:sp>
        <p:nvSpPr>
          <p:cNvPr id="7174" name="Text Box 43"/>
          <p:cNvSpPr txBox="1">
            <a:spLocks noChangeArrowheads="1"/>
          </p:cNvSpPr>
          <p:nvPr/>
        </p:nvSpPr>
        <p:spPr bwMode="auto">
          <a:xfrm>
            <a:off x="843219" y="93667"/>
            <a:ext cx="9253509" cy="480131"/>
          </a:xfrm>
          <a:prstGeom prst="rect">
            <a:avLst/>
          </a:prstGeom>
          <a:noFill/>
          <a:ln w="9525">
            <a:noFill/>
            <a:miter lim="800000"/>
            <a:headEnd/>
            <a:tailEnd/>
          </a:ln>
        </p:spPr>
        <p:txBody>
          <a:bodyPr wrap="square">
            <a:spAutoFit/>
          </a:bodyPr>
          <a:lstStyle/>
          <a:p>
            <a:pPr algn="ctr" eaLnBrk="0" hangingPunct="0">
              <a:lnSpc>
                <a:spcPct val="90000"/>
              </a:lnSpc>
            </a:pPr>
            <a:r>
              <a:rPr lang="en-US" sz="2800" dirty="0">
                <a:solidFill>
                  <a:schemeClr val="bg1"/>
                </a:solidFill>
              </a:rPr>
              <a:t>Biodiversity Offset or Compensation Management Plan</a:t>
            </a:r>
          </a:p>
        </p:txBody>
      </p:sp>
      <p:sp>
        <p:nvSpPr>
          <p:cNvPr id="9" name="Rectangle 10"/>
          <p:cNvSpPr>
            <a:spLocks noChangeArrowheads="1"/>
          </p:cNvSpPr>
          <p:nvPr/>
        </p:nvSpPr>
        <p:spPr bwMode="auto">
          <a:xfrm>
            <a:off x="726155" y="1566952"/>
            <a:ext cx="4922428" cy="372409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spcBef>
                <a:spcPts val="3000"/>
              </a:spcBef>
            </a:pPr>
            <a:r>
              <a:rPr lang="en-US" sz="2400" dirty="0"/>
              <a:t>Purpose:</a:t>
            </a:r>
          </a:p>
          <a:p>
            <a:pPr marL="406400" indent="-406400">
              <a:spcBef>
                <a:spcPts val="3000"/>
              </a:spcBef>
              <a:buFont typeface="Arial" pitchFamily="34" charset="0"/>
              <a:buChar char="•"/>
            </a:pPr>
            <a:r>
              <a:rPr lang="en-US" sz="2400" dirty="0"/>
              <a:t>To ensure activities essential for the offset/compensation to succeed are described clearly and budgeted adequately.</a:t>
            </a:r>
          </a:p>
          <a:p>
            <a:pPr marL="406400" indent="-406400">
              <a:spcBef>
                <a:spcPts val="3000"/>
              </a:spcBef>
              <a:buFont typeface="Arial" pitchFamily="34" charset="0"/>
              <a:buChar char="•"/>
            </a:pPr>
            <a:r>
              <a:rPr lang="en-US" sz="2400" dirty="0"/>
              <a:t>To help manage and monitor the activities.</a:t>
            </a:r>
          </a:p>
          <a:p>
            <a:r>
              <a:rPr lang="en-US" dirty="0"/>
              <a:t> </a:t>
            </a:r>
            <a:endParaRPr lang="en-US" dirty="0">
              <a:solidFill>
                <a:srgbClr val="00B050"/>
              </a:solidFill>
            </a:endParaRPr>
          </a:p>
        </p:txBody>
      </p:sp>
      <p:sp>
        <p:nvSpPr>
          <p:cNvPr id="11" name="Oval 10"/>
          <p:cNvSpPr/>
          <p:nvPr/>
        </p:nvSpPr>
        <p:spPr bwMode="auto">
          <a:xfrm>
            <a:off x="10029372" y="1277259"/>
            <a:ext cx="595086" cy="754743"/>
          </a:xfrm>
          <a:prstGeom prst="ellipse">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charset="0"/>
            </a:endParaRPr>
          </a:p>
        </p:txBody>
      </p:sp>
      <p:grpSp>
        <p:nvGrpSpPr>
          <p:cNvPr id="13" name="Group 12"/>
          <p:cNvGrpSpPr/>
          <p:nvPr/>
        </p:nvGrpSpPr>
        <p:grpSpPr>
          <a:xfrm>
            <a:off x="5954074" y="841689"/>
            <a:ext cx="5711370" cy="6126480"/>
            <a:chOff x="4430074" y="841689"/>
            <a:chExt cx="5711370" cy="6126480"/>
          </a:xfrm>
        </p:grpSpPr>
        <p:pic>
          <p:nvPicPr>
            <p:cNvPr id="422916" name="Picture 4"/>
            <p:cNvPicPr>
              <a:picLocks noChangeAspect="1" noChangeArrowheads="1"/>
            </p:cNvPicPr>
            <p:nvPr/>
          </p:nvPicPr>
          <p:blipFill>
            <a:blip r:embed="rId3" cstate="print"/>
            <a:srcRect/>
            <a:stretch>
              <a:fillRect/>
            </a:stretch>
          </p:blipFill>
          <p:spPr bwMode="auto">
            <a:xfrm>
              <a:off x="4430074" y="841689"/>
              <a:ext cx="5711370" cy="6126480"/>
            </a:xfrm>
            <a:prstGeom prst="rect">
              <a:avLst/>
            </a:prstGeom>
            <a:noFill/>
            <a:ln w="9525">
              <a:noFill/>
              <a:miter lim="800000"/>
              <a:headEnd/>
              <a:tailEnd/>
            </a:ln>
          </p:spPr>
        </p:pic>
        <p:sp>
          <p:nvSpPr>
            <p:cNvPr id="12" name="TextBox 11"/>
            <p:cNvSpPr txBox="1"/>
            <p:nvPr/>
          </p:nvSpPr>
          <p:spPr>
            <a:xfrm>
              <a:off x="5361649" y="1031039"/>
              <a:ext cx="4213085" cy="830997"/>
            </a:xfrm>
            <a:prstGeom prst="rect">
              <a:avLst/>
            </a:prstGeom>
            <a:noFill/>
          </p:spPr>
          <p:txBody>
            <a:bodyPr wrap="square" rtlCol="0">
              <a:spAutoFit/>
            </a:bodyPr>
            <a:lstStyle/>
            <a:p>
              <a:r>
                <a:rPr lang="en-US" b="1" dirty="0">
                  <a:solidFill>
                    <a:schemeClr val="accent6"/>
                  </a:solidFill>
                </a:rPr>
                <a:t>Offset/Compensation Management Plan</a:t>
              </a:r>
            </a:p>
            <a:p>
              <a:endParaRPr lang="en-US" sz="1400" b="1" dirty="0">
                <a:solidFill>
                  <a:schemeClr val="accent6"/>
                </a:solidFill>
              </a:endParaRPr>
            </a:p>
            <a:p>
              <a:endParaRPr lang="en-US" sz="200" dirty="0">
                <a:solidFill>
                  <a:schemeClr val="accent6"/>
                </a:solidFill>
              </a:endParaRPr>
            </a:p>
            <a:p>
              <a:r>
                <a:rPr lang="en-US" sz="1400" dirty="0">
                  <a:solidFill>
                    <a:schemeClr val="accent6"/>
                  </a:solidFill>
                </a:rPr>
                <a:t> including:</a:t>
              </a:r>
            </a:p>
          </p:txBody>
        </p:sp>
        <p:sp>
          <p:nvSpPr>
            <p:cNvPr id="10" name="TextBox 9"/>
            <p:cNvSpPr txBox="1"/>
            <p:nvPr/>
          </p:nvSpPr>
          <p:spPr>
            <a:xfrm>
              <a:off x="5696444" y="1688283"/>
              <a:ext cx="3404014" cy="4308872"/>
            </a:xfrm>
            <a:prstGeom prst="rect">
              <a:avLst/>
            </a:prstGeom>
            <a:noFill/>
          </p:spPr>
          <p:txBody>
            <a:bodyPr wrap="square" rtlCol="0">
              <a:spAutoFit/>
            </a:bodyPr>
            <a:lstStyle/>
            <a:p>
              <a:endParaRPr lang="en-US" sz="1200" dirty="0">
                <a:solidFill>
                  <a:schemeClr val="accent6">
                    <a:lumMod val="75000"/>
                  </a:schemeClr>
                </a:solidFill>
              </a:endParaRPr>
            </a:p>
            <a:p>
              <a:pPr marL="174625" indent="-174625">
                <a:spcBef>
                  <a:spcPts val="1200"/>
                </a:spcBef>
                <a:buFont typeface="Arial" pitchFamily="34" charset="0"/>
                <a:buChar char="•"/>
              </a:pPr>
              <a:r>
                <a:rPr lang="en-US" sz="1200" dirty="0">
                  <a:solidFill>
                    <a:srgbClr val="00B050"/>
                  </a:solidFill>
                  <a:latin typeface="Lucida Handwriting" pitchFamily="66" charset="0"/>
                </a:rPr>
                <a:t>Description of the project and its impacts (location, scale </a:t>
              </a:r>
              <a:r>
                <a:rPr lang="en-US" sz="1200" dirty="0" err="1">
                  <a:solidFill>
                    <a:srgbClr val="00B050"/>
                  </a:solidFill>
                  <a:latin typeface="Lucida Handwriting" pitchFamily="66" charset="0"/>
                </a:rPr>
                <a:t>etc</a:t>
              </a:r>
              <a:r>
                <a:rPr lang="en-US" sz="1200" dirty="0">
                  <a:solidFill>
                    <a:srgbClr val="00B050"/>
                  </a:solidFill>
                  <a:latin typeface="Lucida Handwriting" pitchFamily="66" charset="0"/>
                </a:rPr>
                <a:t>)</a:t>
              </a:r>
              <a:endParaRPr lang="en-GB" sz="1200" dirty="0">
                <a:solidFill>
                  <a:srgbClr val="00B050"/>
                </a:solidFill>
                <a:latin typeface="Lucida Handwriting" pitchFamily="66" charset="0"/>
              </a:endParaRPr>
            </a:p>
            <a:p>
              <a:pPr marL="174625" indent="-174625">
                <a:spcBef>
                  <a:spcPts val="1200"/>
                </a:spcBef>
                <a:buFont typeface="Arial" pitchFamily="34" charset="0"/>
                <a:buChar char="•"/>
              </a:pPr>
              <a:r>
                <a:rPr lang="en-GB" sz="1200" dirty="0">
                  <a:solidFill>
                    <a:srgbClr val="00B050"/>
                  </a:solidFill>
                  <a:latin typeface="Lucida Handwriting" pitchFamily="66" charset="0"/>
                </a:rPr>
                <a:t>Description of  the mitigation measures and activities, with detailed plan and milestones (including indicators for monitoring) </a:t>
              </a:r>
            </a:p>
            <a:p>
              <a:pPr marL="174625" indent="-174625">
                <a:spcBef>
                  <a:spcPts val="1200"/>
                </a:spcBef>
                <a:buFont typeface="Arial" pitchFamily="34" charset="0"/>
                <a:buChar char="•"/>
              </a:pPr>
              <a:r>
                <a:rPr lang="en-GB" sz="1200" dirty="0">
                  <a:solidFill>
                    <a:srgbClr val="00B050"/>
                  </a:solidFill>
                  <a:latin typeface="Lucida Handwriting" pitchFamily="66" charset="0"/>
                </a:rPr>
                <a:t>Description of period of time over which activities will take place.</a:t>
              </a:r>
            </a:p>
            <a:p>
              <a:pPr marL="174625" indent="-174625">
                <a:spcBef>
                  <a:spcPts val="1200"/>
                </a:spcBef>
                <a:buFont typeface="Arial" pitchFamily="34" charset="0"/>
                <a:buChar char="•"/>
              </a:pPr>
              <a:r>
                <a:rPr lang="en-GB" sz="1200" dirty="0">
                  <a:solidFill>
                    <a:srgbClr val="00B050"/>
                  </a:solidFill>
                  <a:latin typeface="Lucida Handwriting" pitchFamily="66" charset="0"/>
                </a:rPr>
                <a:t>Budget</a:t>
              </a:r>
            </a:p>
            <a:p>
              <a:pPr marL="174625" indent="-174625">
                <a:spcBef>
                  <a:spcPts val="1200"/>
                </a:spcBef>
                <a:buFont typeface="Arial" pitchFamily="34" charset="0"/>
                <a:buChar char="•"/>
              </a:pPr>
              <a:r>
                <a:rPr lang="en-GB" sz="1200" dirty="0">
                  <a:solidFill>
                    <a:srgbClr val="00B050"/>
                  </a:solidFill>
                  <a:latin typeface="Lucida Handwriting" pitchFamily="66" charset="0"/>
                </a:rPr>
                <a:t>Which  organisations will implement the activities</a:t>
              </a:r>
            </a:p>
            <a:p>
              <a:pPr marL="174625" indent="-174625">
                <a:spcBef>
                  <a:spcPts val="1200"/>
                </a:spcBef>
                <a:buFont typeface="Arial" pitchFamily="34" charset="0"/>
                <a:buChar char="•"/>
              </a:pPr>
              <a:r>
                <a:rPr lang="en-US" sz="1200" dirty="0">
                  <a:solidFill>
                    <a:srgbClr val="00B050"/>
                  </a:solidFill>
                  <a:latin typeface="Lucida Handwriting" pitchFamily="66" charset="0"/>
                </a:rPr>
                <a:t>Which  </a:t>
              </a:r>
              <a:r>
                <a:rPr lang="en-US" sz="1200" dirty="0" err="1">
                  <a:solidFill>
                    <a:srgbClr val="00B050"/>
                  </a:solidFill>
                  <a:latin typeface="Lucida Handwriting" pitchFamily="66" charset="0"/>
                </a:rPr>
                <a:t>organisations</a:t>
              </a:r>
              <a:r>
                <a:rPr lang="en-US" sz="1200" dirty="0">
                  <a:solidFill>
                    <a:srgbClr val="00B050"/>
                  </a:solidFill>
                  <a:latin typeface="Lucida Handwriting" pitchFamily="66" charset="0"/>
                </a:rPr>
                <a:t> will govern/have oversight</a:t>
              </a:r>
              <a:endParaRPr lang="en-GB" sz="1200" dirty="0">
                <a:solidFill>
                  <a:srgbClr val="00B050"/>
                </a:solidFill>
                <a:latin typeface="Lucida Handwriting" pitchFamily="66" charset="0"/>
              </a:endParaRPr>
            </a:p>
            <a:p>
              <a:pPr marL="174625" indent="-174625">
                <a:spcBef>
                  <a:spcPts val="1200"/>
                </a:spcBef>
                <a:buFont typeface="Arial" pitchFamily="34" charset="0"/>
                <a:buChar char="•"/>
              </a:pPr>
              <a:r>
                <a:rPr lang="en-GB" sz="1200" dirty="0">
                  <a:solidFill>
                    <a:srgbClr val="00B050"/>
                  </a:solidFill>
                  <a:latin typeface="Lucida Handwriting" pitchFamily="66" charset="0"/>
                </a:rPr>
                <a:t>Reporting requirements</a:t>
              </a:r>
            </a:p>
            <a:p>
              <a:endParaRPr lang="en-GB" sz="1200" dirty="0">
                <a:solidFill>
                  <a:schemeClr val="accent6">
                    <a:lumMod val="75000"/>
                  </a:schemeClr>
                </a:solidFill>
              </a:endParaRPr>
            </a:p>
          </p:txBody>
        </p:sp>
      </p:grpSp>
      <p:sp>
        <p:nvSpPr>
          <p:cNvPr id="2" name="Rectangle 1">
            <a:extLst>
              <a:ext uri="{FF2B5EF4-FFF2-40B4-BE49-F238E27FC236}">
                <a16:creationId xmlns:a16="http://schemas.microsoft.com/office/drawing/2014/main" id="{9230D865-5C7B-4EFB-80F0-CAADDF9B0985}"/>
              </a:ext>
            </a:extLst>
          </p:cNvPr>
          <p:cNvSpPr/>
          <p:nvPr/>
        </p:nvSpPr>
        <p:spPr>
          <a:xfrm>
            <a:off x="11268474" y="873019"/>
            <a:ext cx="496638" cy="540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4924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3" name="Google Shape;1023;p68"/>
          <p:cNvSpPr txBox="1"/>
          <p:nvPr/>
        </p:nvSpPr>
        <p:spPr>
          <a:xfrm>
            <a:off x="2286000" y="116633"/>
            <a:ext cx="7315200" cy="480131"/>
          </a:xfrm>
          <a:prstGeom prst="rect">
            <a:avLst/>
          </a:prstGeom>
          <a:noFill/>
          <a:ln>
            <a:noFill/>
          </a:ln>
        </p:spPr>
        <p:txBody>
          <a:bodyPr spcFirstLastPara="1" wrap="square" lIns="91425" tIns="45700" rIns="91425" bIns="45700" anchor="t" anchorCtr="0">
            <a:noAutofit/>
          </a:bodyPr>
          <a:lstStyle/>
          <a:p>
            <a:pPr algn="ctr">
              <a:lnSpc>
                <a:spcPct val="90000"/>
              </a:lnSpc>
              <a:buClr>
                <a:srgbClr val="FFFFFF"/>
              </a:buClr>
            </a:pPr>
            <a:r>
              <a:rPr lang="en-US" sz="2800" b="1" dirty="0">
                <a:solidFill>
                  <a:srgbClr val="FFFFFF"/>
                </a:solidFill>
                <a:latin typeface="Arial"/>
                <a:ea typeface="Arial"/>
                <a:cs typeface="Arial"/>
                <a:sym typeface="Arial"/>
              </a:rPr>
              <a:t>Monitoring and evaluation</a:t>
            </a:r>
            <a:endParaRPr b="1" dirty="0"/>
          </a:p>
        </p:txBody>
      </p:sp>
      <p:sp>
        <p:nvSpPr>
          <p:cNvPr id="1024" name="Google Shape;1024;p68"/>
          <p:cNvSpPr/>
          <p:nvPr/>
        </p:nvSpPr>
        <p:spPr>
          <a:xfrm>
            <a:off x="636554" y="1614263"/>
            <a:ext cx="6934200" cy="4893647"/>
          </a:xfrm>
          <a:prstGeom prst="rect">
            <a:avLst/>
          </a:prstGeom>
          <a:noFill/>
          <a:ln>
            <a:noFill/>
          </a:ln>
        </p:spPr>
        <p:txBody>
          <a:bodyPr spcFirstLastPara="1" wrap="square" lIns="91425" tIns="45700" rIns="91425" bIns="45700" anchor="t" anchorCtr="0">
            <a:noAutofit/>
          </a:bodyPr>
          <a:lstStyle/>
          <a:p>
            <a:pPr marL="342900" indent="-342900">
              <a:buClr>
                <a:srgbClr val="FF0000"/>
              </a:buClr>
              <a:buSzPts val="2400"/>
              <a:buFont typeface="Arial" panose="020B0604020202020204" pitchFamily="34" charset="0"/>
              <a:buChar char="•"/>
            </a:pPr>
            <a:r>
              <a:rPr lang="en-US" sz="2400" dirty="0">
                <a:latin typeface="Arial"/>
                <a:ea typeface="Arial"/>
                <a:cs typeface="Arial"/>
                <a:sym typeface="Arial"/>
              </a:rPr>
              <a:t>Define indicators in the offset/compensation management plan</a:t>
            </a:r>
            <a:endParaRPr dirty="0"/>
          </a:p>
          <a:p>
            <a:pPr marL="342900" indent="-342900">
              <a:buClr>
                <a:schemeClr val="dk1"/>
              </a:buClr>
              <a:buSzPts val="2400"/>
              <a:buFont typeface="Arial" panose="020B0604020202020204" pitchFamily="34" charset="0"/>
              <a:buChar char="•"/>
            </a:pPr>
            <a:endParaRPr sz="2400" dirty="0">
              <a:latin typeface="Arial"/>
              <a:ea typeface="Arial"/>
              <a:cs typeface="Arial"/>
              <a:sym typeface="Arial"/>
            </a:endParaRPr>
          </a:p>
          <a:p>
            <a:pPr marL="342900" indent="-342900">
              <a:buClr>
                <a:schemeClr val="dk1"/>
              </a:buClr>
              <a:buSzPts val="2400"/>
              <a:buFont typeface="Arial" panose="020B0604020202020204" pitchFamily="34" charset="0"/>
              <a:buChar char="•"/>
            </a:pPr>
            <a:endParaRPr sz="1000" dirty="0">
              <a:latin typeface="Arial"/>
              <a:ea typeface="Arial"/>
              <a:cs typeface="Arial"/>
              <a:sym typeface="Arial"/>
            </a:endParaRPr>
          </a:p>
          <a:p>
            <a:pPr marL="342900" indent="-342900">
              <a:buClr>
                <a:schemeClr val="dk1"/>
              </a:buClr>
              <a:buSzPts val="2400"/>
              <a:buFont typeface="Arial" panose="020B0604020202020204" pitchFamily="34" charset="0"/>
              <a:buChar char="•"/>
            </a:pPr>
            <a:endParaRPr sz="2400" dirty="0">
              <a:latin typeface="Arial"/>
              <a:ea typeface="Arial"/>
              <a:cs typeface="Arial"/>
              <a:sym typeface="Arial"/>
            </a:endParaRPr>
          </a:p>
          <a:p>
            <a:pPr>
              <a:buClr>
                <a:srgbClr val="FF0000"/>
              </a:buClr>
              <a:buSzPts val="2400"/>
              <a:buFont typeface="Arial"/>
              <a:buChar char="•"/>
            </a:pPr>
            <a:r>
              <a:rPr lang="en-US" sz="2400" dirty="0">
                <a:latin typeface="Arial"/>
                <a:ea typeface="Arial"/>
                <a:cs typeface="Arial"/>
                <a:sym typeface="Arial"/>
              </a:rPr>
              <a:t>   Independent oversight</a:t>
            </a:r>
            <a:endParaRPr lang="en-US" dirty="0">
              <a:sym typeface="Arial"/>
            </a:endParaRPr>
          </a:p>
          <a:p>
            <a:pPr>
              <a:buClr>
                <a:srgbClr val="FF0000"/>
              </a:buClr>
              <a:buSzPts val="2400"/>
              <a:buFont typeface="Arial"/>
              <a:buChar char="•"/>
            </a:pPr>
            <a:endParaRPr lang="en-US" sz="2400" dirty="0">
              <a:latin typeface="Arial"/>
              <a:ea typeface="Arial"/>
              <a:cs typeface="Arial"/>
              <a:sym typeface="Arial"/>
            </a:endParaRPr>
          </a:p>
          <a:p>
            <a:pPr>
              <a:buClr>
                <a:srgbClr val="FF0000"/>
              </a:buClr>
              <a:buSzPts val="2400"/>
              <a:buFont typeface="Arial"/>
              <a:buChar char="•"/>
            </a:pPr>
            <a:endParaRPr lang="en-US" sz="1000" dirty="0">
              <a:latin typeface="Arial"/>
              <a:ea typeface="Arial"/>
              <a:cs typeface="Arial"/>
              <a:sym typeface="Arial"/>
            </a:endParaRPr>
          </a:p>
          <a:p>
            <a:pPr>
              <a:buClr>
                <a:srgbClr val="FF0000"/>
              </a:buClr>
              <a:buSzPts val="2400"/>
              <a:buFont typeface="Arial"/>
              <a:buChar char="•"/>
            </a:pPr>
            <a:endParaRPr lang="en-US" sz="2400" dirty="0">
              <a:latin typeface="Arial"/>
              <a:ea typeface="Arial"/>
              <a:cs typeface="Arial"/>
              <a:sym typeface="Arial"/>
            </a:endParaRPr>
          </a:p>
          <a:p>
            <a:pPr marL="358775" indent="-358775">
              <a:buClr>
                <a:srgbClr val="FF0000"/>
              </a:buClr>
              <a:buSzPts val="2400"/>
              <a:buFont typeface="Arial"/>
              <a:buChar char="•"/>
            </a:pPr>
            <a:r>
              <a:rPr lang="en-US" sz="2400" dirty="0">
                <a:latin typeface="Arial"/>
                <a:cs typeface="Arial"/>
                <a:sym typeface="Arial"/>
              </a:rPr>
              <a:t>Define roles and responsibilities, including for reporting</a:t>
            </a:r>
            <a:endParaRPr lang="en-US" sz="2400" dirty="0">
              <a:latin typeface="Arial"/>
              <a:cs typeface="Arial"/>
            </a:endParaRPr>
          </a:p>
          <a:p>
            <a:pPr indent="152400">
              <a:buClr>
                <a:schemeClr val="dk1"/>
              </a:buClr>
              <a:buSzPts val="2400"/>
            </a:pPr>
            <a:endParaRPr sz="2400" dirty="0">
              <a:latin typeface="Arial"/>
              <a:ea typeface="Arial"/>
              <a:cs typeface="Arial"/>
              <a:sym typeface="Arial"/>
            </a:endParaRPr>
          </a:p>
        </p:txBody>
      </p:sp>
      <p:pic>
        <p:nvPicPr>
          <p:cNvPr id="5" name="Picture 4">
            <a:extLst>
              <a:ext uri="{FF2B5EF4-FFF2-40B4-BE49-F238E27FC236}">
                <a16:creationId xmlns:a16="http://schemas.microsoft.com/office/drawing/2014/main" id="{BD18F655-6764-4A71-B3F9-4833589942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52983" y="2292902"/>
            <a:ext cx="3267905" cy="2870174"/>
          </a:xfrm>
          <a:prstGeom prst="rect">
            <a:avLst/>
          </a:prstGeom>
        </p:spPr>
      </p:pic>
    </p:spTree>
    <p:extLst>
      <p:ext uri="{BB962C8B-B14F-4D97-AF65-F5344CB8AC3E}">
        <p14:creationId xmlns:p14="http://schemas.microsoft.com/office/powerpoint/2010/main" val="1771530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3" name="Google Shape;1023;p68"/>
          <p:cNvSpPr txBox="1"/>
          <p:nvPr/>
        </p:nvSpPr>
        <p:spPr>
          <a:xfrm>
            <a:off x="2286000" y="116633"/>
            <a:ext cx="7315200" cy="480131"/>
          </a:xfrm>
          <a:prstGeom prst="rect">
            <a:avLst/>
          </a:prstGeom>
          <a:noFill/>
          <a:ln>
            <a:noFill/>
          </a:ln>
        </p:spPr>
        <p:txBody>
          <a:bodyPr spcFirstLastPara="1" wrap="square" lIns="91425" tIns="45700" rIns="91425" bIns="45700" anchor="t" anchorCtr="0">
            <a:noAutofit/>
          </a:bodyPr>
          <a:lstStyle/>
          <a:p>
            <a:pPr algn="ctr">
              <a:lnSpc>
                <a:spcPct val="90000"/>
              </a:lnSpc>
              <a:buClr>
                <a:srgbClr val="FFFFFF"/>
              </a:buClr>
            </a:pPr>
            <a:r>
              <a:rPr lang="en-US" sz="2800" b="1" dirty="0">
                <a:solidFill>
                  <a:srgbClr val="FFFFFF"/>
                </a:solidFill>
                <a:latin typeface="Arial"/>
                <a:ea typeface="Arial"/>
                <a:cs typeface="Arial"/>
                <a:sym typeface="Arial"/>
              </a:rPr>
              <a:t>Enforcement </a:t>
            </a:r>
            <a:endParaRPr b="1" dirty="0"/>
          </a:p>
        </p:txBody>
      </p:sp>
      <p:sp>
        <p:nvSpPr>
          <p:cNvPr id="1024" name="Google Shape;1024;p68"/>
          <p:cNvSpPr/>
          <p:nvPr/>
        </p:nvSpPr>
        <p:spPr>
          <a:xfrm>
            <a:off x="5885820" y="1240415"/>
            <a:ext cx="6036744" cy="2028181"/>
          </a:xfrm>
          <a:prstGeom prst="rect">
            <a:avLst/>
          </a:prstGeom>
          <a:noFill/>
          <a:ln>
            <a:noFill/>
          </a:ln>
        </p:spPr>
        <p:txBody>
          <a:bodyPr spcFirstLastPara="1" wrap="square" lIns="91425" tIns="45700" rIns="91425" bIns="45700" anchor="t" anchorCtr="0">
            <a:noAutofit/>
          </a:bodyPr>
          <a:lstStyle/>
          <a:p>
            <a:pPr marL="342900" indent="-342900">
              <a:buClr>
                <a:srgbClr val="FF0000"/>
              </a:buClr>
              <a:buSzPts val="2400"/>
              <a:buFont typeface="Arial" panose="020B0604020202020204" pitchFamily="34" charset="0"/>
              <a:buChar char="•"/>
            </a:pPr>
            <a:r>
              <a:rPr lang="en-US" sz="2400" b="1" dirty="0">
                <a:solidFill>
                  <a:schemeClr val="accent6"/>
                </a:solidFill>
                <a:latin typeface="Arial"/>
                <a:cs typeface="Arial"/>
                <a:sym typeface="Arial"/>
              </a:rPr>
              <a:t>Private </a:t>
            </a:r>
            <a:r>
              <a:rPr lang="en-US" sz="2400" b="1" dirty="0" err="1">
                <a:solidFill>
                  <a:schemeClr val="accent6"/>
                </a:solidFill>
                <a:latin typeface="Arial"/>
                <a:cs typeface="Arial"/>
                <a:sym typeface="Arial"/>
              </a:rPr>
              <a:t>organisations</a:t>
            </a:r>
            <a:r>
              <a:rPr lang="en-US" sz="2400" b="1" dirty="0">
                <a:solidFill>
                  <a:schemeClr val="accent6"/>
                </a:solidFill>
                <a:latin typeface="Arial"/>
                <a:cs typeface="Arial"/>
                <a:sym typeface="Arial"/>
              </a:rPr>
              <a:t> </a:t>
            </a:r>
            <a:r>
              <a:rPr lang="en-US" sz="2400" dirty="0">
                <a:latin typeface="Arial"/>
                <a:cs typeface="Arial"/>
                <a:sym typeface="Arial"/>
              </a:rPr>
              <a:t>may have a role in enforcement: for example, ensuring contracts for performance of mitigation are fulfilled, or pursuing breach of contract or negligence cases.</a:t>
            </a:r>
            <a:endParaRPr lang="en-US" sz="2400" dirty="0"/>
          </a:p>
          <a:p>
            <a:pPr indent="152400">
              <a:buClr>
                <a:schemeClr val="dk1"/>
              </a:buClr>
              <a:buSzPts val="2400"/>
            </a:pPr>
            <a:endParaRPr sz="2400" dirty="0">
              <a:solidFill>
                <a:schemeClr val="dk1"/>
              </a:solidFill>
              <a:latin typeface="Arial"/>
              <a:ea typeface="Arial"/>
              <a:cs typeface="Arial"/>
              <a:sym typeface="Arial"/>
            </a:endParaRPr>
          </a:p>
        </p:txBody>
      </p:sp>
      <p:sp>
        <p:nvSpPr>
          <p:cNvPr id="6" name="Google Shape;1024;p68">
            <a:extLst>
              <a:ext uri="{FF2B5EF4-FFF2-40B4-BE49-F238E27FC236}">
                <a16:creationId xmlns:a16="http://schemas.microsoft.com/office/drawing/2014/main" id="{AD1FD6F6-9FAD-43C3-B976-89625F12CF21}"/>
              </a:ext>
            </a:extLst>
          </p:cNvPr>
          <p:cNvSpPr/>
          <p:nvPr/>
        </p:nvSpPr>
        <p:spPr>
          <a:xfrm>
            <a:off x="51678" y="1286575"/>
            <a:ext cx="5960123" cy="1694061"/>
          </a:xfrm>
          <a:prstGeom prst="rect">
            <a:avLst/>
          </a:prstGeom>
          <a:noFill/>
          <a:ln>
            <a:noFill/>
          </a:ln>
        </p:spPr>
        <p:txBody>
          <a:bodyPr spcFirstLastPara="1" wrap="square" lIns="91425" tIns="45700" rIns="91425" bIns="45700" anchor="t" anchorCtr="0">
            <a:noAutofit/>
          </a:bodyPr>
          <a:lstStyle/>
          <a:p>
            <a:pPr marL="342900" indent="-342900">
              <a:buClr>
                <a:srgbClr val="FF0000"/>
              </a:buClr>
              <a:buSzPts val="2400"/>
              <a:buFont typeface="Arial" panose="020B0604020202020204" pitchFamily="34" charset="0"/>
              <a:buChar char="•"/>
            </a:pPr>
            <a:r>
              <a:rPr lang="en-US" sz="2400" b="1" dirty="0">
                <a:solidFill>
                  <a:schemeClr val="accent6"/>
                </a:solidFill>
                <a:latin typeface="Arial"/>
                <a:cs typeface="Arial"/>
                <a:sym typeface="Arial"/>
              </a:rPr>
              <a:t>Government</a:t>
            </a:r>
            <a:r>
              <a:rPr lang="en-US" sz="2400" dirty="0">
                <a:latin typeface="Arial"/>
                <a:cs typeface="Arial"/>
                <a:sym typeface="Arial"/>
              </a:rPr>
              <a:t> is responsible for checking that the conditions in permits and licenses (including mitigation) are met.</a:t>
            </a:r>
          </a:p>
          <a:p>
            <a:pPr marL="342900" indent="-342900">
              <a:buClr>
                <a:srgbClr val="FF0000"/>
              </a:buClr>
              <a:buSzPts val="2400"/>
              <a:buFont typeface="Arial" panose="020B0604020202020204" pitchFamily="34" charset="0"/>
              <a:buChar char="•"/>
            </a:pPr>
            <a:endParaRPr lang="en-US" sz="2400" dirty="0">
              <a:latin typeface="Arial"/>
              <a:cs typeface="Arial"/>
              <a:sym typeface="Arial"/>
            </a:endParaRPr>
          </a:p>
          <a:p>
            <a:pPr indent="152400">
              <a:buClr>
                <a:schemeClr val="dk1"/>
              </a:buClr>
              <a:buSzPts val="2400"/>
            </a:pPr>
            <a:endParaRPr sz="2400" dirty="0">
              <a:solidFill>
                <a:schemeClr val="dk1"/>
              </a:solidFill>
              <a:latin typeface="Arial"/>
              <a:ea typeface="Arial"/>
              <a:cs typeface="Arial"/>
              <a:sym typeface="Arial"/>
            </a:endParaRPr>
          </a:p>
        </p:txBody>
      </p:sp>
      <p:grpSp>
        <p:nvGrpSpPr>
          <p:cNvPr id="5" name="Group 4">
            <a:extLst>
              <a:ext uri="{FF2B5EF4-FFF2-40B4-BE49-F238E27FC236}">
                <a16:creationId xmlns:a16="http://schemas.microsoft.com/office/drawing/2014/main" id="{E4F002FF-A10C-4D18-8EE6-C62B81179982}"/>
              </a:ext>
            </a:extLst>
          </p:cNvPr>
          <p:cNvGrpSpPr/>
          <p:nvPr/>
        </p:nvGrpSpPr>
        <p:grpSpPr>
          <a:xfrm>
            <a:off x="5479485" y="2904537"/>
            <a:ext cx="812670" cy="1812812"/>
            <a:chOff x="5552421" y="3399631"/>
            <a:chExt cx="812670" cy="1812812"/>
          </a:xfrm>
        </p:grpSpPr>
        <p:sp>
          <p:nvSpPr>
            <p:cNvPr id="3" name="L-Shape 2">
              <a:extLst>
                <a:ext uri="{FF2B5EF4-FFF2-40B4-BE49-F238E27FC236}">
                  <a16:creationId xmlns:a16="http://schemas.microsoft.com/office/drawing/2014/main" id="{4A2F0599-D3C7-4418-A00A-E14AE2EB9EC8}"/>
                </a:ext>
              </a:extLst>
            </p:cNvPr>
            <p:cNvSpPr/>
            <p:nvPr/>
          </p:nvSpPr>
          <p:spPr>
            <a:xfrm rot="18748610">
              <a:off x="5557969" y="3394083"/>
              <a:ext cx="801573" cy="812670"/>
            </a:xfrm>
            <a:prstGeom prst="corne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Down 3">
              <a:extLst>
                <a:ext uri="{FF2B5EF4-FFF2-40B4-BE49-F238E27FC236}">
                  <a16:creationId xmlns:a16="http://schemas.microsoft.com/office/drawing/2014/main" id="{9B61B3DD-6F21-4FA8-A4E2-04F56F367742}"/>
                </a:ext>
              </a:extLst>
            </p:cNvPr>
            <p:cNvSpPr/>
            <p:nvPr/>
          </p:nvSpPr>
          <p:spPr>
            <a:xfrm>
              <a:off x="5605120" y="4120781"/>
              <a:ext cx="737582" cy="1091662"/>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 coins arrondis 3">
            <a:extLst>
              <a:ext uri="{FF2B5EF4-FFF2-40B4-BE49-F238E27FC236}">
                <a16:creationId xmlns:a16="http://schemas.microsoft.com/office/drawing/2014/main" id="{FD7C80D2-CEDB-4C72-B9AC-B7C9EA20A90F}"/>
              </a:ext>
            </a:extLst>
          </p:cNvPr>
          <p:cNvSpPr/>
          <p:nvPr/>
        </p:nvSpPr>
        <p:spPr>
          <a:xfrm>
            <a:off x="2901167" y="4858082"/>
            <a:ext cx="6221268" cy="131073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0000"/>
              </a:buClr>
              <a:buSzPts val="2400"/>
            </a:pPr>
            <a:endParaRPr lang="en-US" sz="2000" b="1" dirty="0">
              <a:solidFill>
                <a:schemeClr val="bg1"/>
              </a:solidFill>
              <a:latin typeface="Arial"/>
              <a:cs typeface="Arial"/>
              <a:sym typeface="Arial"/>
            </a:endParaRPr>
          </a:p>
          <a:p>
            <a:pPr algn="ctr">
              <a:buClr>
                <a:srgbClr val="FF0000"/>
              </a:buClr>
              <a:buSzPts val="2400"/>
            </a:pPr>
            <a:r>
              <a:rPr lang="en-US" sz="2000" b="1" dirty="0">
                <a:solidFill>
                  <a:schemeClr val="bg1"/>
                </a:solidFill>
                <a:latin typeface="Arial"/>
                <a:cs typeface="Arial"/>
                <a:sym typeface="Arial"/>
              </a:rPr>
              <a:t>This needs dedicated staff, </a:t>
            </a:r>
          </a:p>
          <a:p>
            <a:pPr algn="ctr">
              <a:buClr>
                <a:srgbClr val="FF0000"/>
              </a:buClr>
              <a:buSzPts val="2400"/>
            </a:pPr>
            <a:r>
              <a:rPr lang="en-US" sz="2000" b="1" dirty="0">
                <a:solidFill>
                  <a:schemeClr val="bg1"/>
                </a:solidFill>
                <a:latin typeface="Arial"/>
                <a:cs typeface="Arial"/>
                <a:sym typeface="Arial"/>
              </a:rPr>
              <a:t>a regular monitoring &amp; evaluation </a:t>
            </a:r>
            <a:r>
              <a:rPr lang="en-US" sz="2000" b="1" dirty="0" err="1">
                <a:solidFill>
                  <a:schemeClr val="bg1"/>
                </a:solidFill>
                <a:latin typeface="Arial"/>
                <a:cs typeface="Arial"/>
                <a:sym typeface="Arial"/>
              </a:rPr>
              <a:t>programme</a:t>
            </a:r>
            <a:r>
              <a:rPr lang="en-US" sz="2000" b="1" dirty="0">
                <a:solidFill>
                  <a:schemeClr val="bg1"/>
                </a:solidFill>
                <a:latin typeface="Arial"/>
                <a:cs typeface="Arial"/>
                <a:sym typeface="Arial"/>
              </a:rPr>
              <a:t>, </a:t>
            </a:r>
          </a:p>
          <a:p>
            <a:pPr algn="ctr">
              <a:buClr>
                <a:srgbClr val="FF0000"/>
              </a:buClr>
              <a:buSzPts val="2400"/>
            </a:pPr>
            <a:r>
              <a:rPr lang="en-US" sz="2000" b="1" dirty="0">
                <a:solidFill>
                  <a:schemeClr val="bg1"/>
                </a:solidFill>
                <a:latin typeface="Arial"/>
                <a:cs typeface="Arial"/>
                <a:sym typeface="Arial"/>
              </a:rPr>
              <a:t>and a budget.</a:t>
            </a:r>
          </a:p>
          <a:p>
            <a:pPr algn="ctr"/>
            <a:endParaRPr lang="en-US" sz="2000" dirty="0">
              <a:solidFill>
                <a:schemeClr val="bg1"/>
              </a:solidFill>
            </a:endParaRPr>
          </a:p>
        </p:txBody>
      </p:sp>
    </p:spTree>
    <p:extLst>
      <p:ext uri="{BB962C8B-B14F-4D97-AF65-F5344CB8AC3E}">
        <p14:creationId xmlns:p14="http://schemas.microsoft.com/office/powerpoint/2010/main" val="339875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887478" y="141513"/>
            <a:ext cx="8094722" cy="646331"/>
          </a:xfrm>
          <a:prstGeom prst="rect">
            <a:avLst/>
          </a:prstGeom>
          <a:noFill/>
        </p:spPr>
        <p:txBody>
          <a:bodyPr wrap="square" rtlCol="0">
            <a:spAutoFit/>
          </a:bodyPr>
          <a:lstStyle/>
          <a:p>
            <a:pPr algn="ctr" defTabSz="768111"/>
            <a:r>
              <a:rPr lang="fr-FR" sz="3600" b="1" dirty="0" err="1">
                <a:solidFill>
                  <a:schemeClr val="bg1"/>
                </a:solidFill>
                <a:latin typeface="Calibri" panose="020F0502020204030204" pitchFamily="34" charset="0"/>
              </a:rPr>
              <a:t>Implementation</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707886"/>
          </a:xfrm>
          <a:prstGeom prst="rect">
            <a:avLst/>
          </a:prstGeom>
          <a:noFill/>
        </p:spPr>
        <p:txBody>
          <a:bodyPr wrap="square" rtlCol="0">
            <a:spAutoFit/>
          </a:bodyPr>
          <a:lstStyle/>
          <a:p>
            <a:pPr algn="ctr" defTabSz="768111"/>
            <a:r>
              <a:rPr lang="fr-FR" sz="4000" b="1" dirty="0">
                <a:latin typeface="Calibri" panose="020F0502020204030204" pitchFamily="34" charset="0"/>
              </a:rPr>
              <a:t>Trust </a:t>
            </a:r>
            <a:r>
              <a:rPr lang="fr-FR" sz="4000" b="1" dirty="0" err="1">
                <a:latin typeface="Calibri" panose="020F0502020204030204" pitchFamily="34" charset="0"/>
              </a:rPr>
              <a:t>funds</a:t>
            </a:r>
            <a:endParaRPr lang="fr-FR" sz="4000" b="1" dirty="0">
              <a:latin typeface="Calibri" panose="020F0502020204030204" pitchFamily="34" charset="0"/>
            </a:endParaRPr>
          </a:p>
        </p:txBody>
      </p:sp>
    </p:spTree>
    <p:extLst>
      <p:ext uri="{BB962C8B-B14F-4D97-AF65-F5344CB8AC3E}">
        <p14:creationId xmlns:p14="http://schemas.microsoft.com/office/powerpoint/2010/main" val="4131114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wn Arrow 13"/>
          <p:cNvSpPr/>
          <p:nvPr/>
        </p:nvSpPr>
        <p:spPr>
          <a:xfrm rot="14623637">
            <a:off x="6055741" y="1835383"/>
            <a:ext cx="337852" cy="2438309"/>
          </a:xfrm>
          <a:prstGeom prst="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Calibri" pitchFamily="34" charset="0"/>
              <a:cs typeface="Calibri" pitchFamily="34" charset="0"/>
            </a:endParaRPr>
          </a:p>
        </p:txBody>
      </p:sp>
      <p:sp>
        <p:nvSpPr>
          <p:cNvPr id="10244" name="Rectangle 4"/>
          <p:cNvSpPr>
            <a:spLocks noChangeArrowheads="1"/>
          </p:cNvSpPr>
          <p:nvPr/>
        </p:nvSpPr>
        <p:spPr bwMode="auto">
          <a:xfrm>
            <a:off x="1807026" y="2861279"/>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36600" lvl="2" indent="-368300" eaLnBrk="0" hangingPunct="0">
              <a:lnSpc>
                <a:spcPct val="80000"/>
              </a:lnSpc>
              <a:spcBef>
                <a:spcPct val="20000"/>
              </a:spcBef>
              <a:buFontTx/>
              <a:buChar char="•"/>
            </a:pPr>
            <a:endParaRPr lang="en-GB" sz="2400">
              <a:latin typeface="Calibri" pitchFamily="34" charset="0"/>
              <a:cs typeface="Calibri" pitchFamily="34" charset="0"/>
            </a:endParaRPr>
          </a:p>
        </p:txBody>
      </p:sp>
      <p:sp>
        <p:nvSpPr>
          <p:cNvPr id="8" name="TextBox 7"/>
          <p:cNvSpPr txBox="1"/>
          <p:nvPr/>
        </p:nvSpPr>
        <p:spPr>
          <a:xfrm>
            <a:off x="2082847" y="616713"/>
            <a:ext cx="8150970" cy="830997"/>
          </a:xfrm>
          <a:prstGeom prst="rect">
            <a:avLst/>
          </a:prstGeom>
          <a:noFill/>
        </p:spPr>
        <p:txBody>
          <a:bodyPr wrap="square" rtlCol="0">
            <a:spAutoFit/>
          </a:bodyPr>
          <a:lstStyle/>
          <a:p>
            <a:pPr marL="342900" indent="-342900">
              <a:buFont typeface="Arial"/>
              <a:buChar char="•"/>
            </a:pPr>
            <a:endParaRPr lang="en-US" sz="2400" dirty="0">
              <a:latin typeface="Calibri" pitchFamily="34" charset="0"/>
              <a:cs typeface="Calibri" pitchFamily="34" charset="0"/>
            </a:endParaRPr>
          </a:p>
          <a:p>
            <a:pPr marL="342900" indent="-342900">
              <a:buFont typeface="Arial"/>
              <a:buChar char="•"/>
            </a:pPr>
            <a:endParaRPr lang="en-US" sz="2400" dirty="0">
              <a:latin typeface="Calibri" pitchFamily="34" charset="0"/>
              <a:cs typeface="Calibri" pitchFamily="34" charset="0"/>
            </a:endParaRPr>
          </a:p>
        </p:txBody>
      </p:sp>
      <p:sp>
        <p:nvSpPr>
          <p:cNvPr id="7" name="Rectangle 6"/>
          <p:cNvSpPr/>
          <p:nvPr/>
        </p:nvSpPr>
        <p:spPr>
          <a:xfrm>
            <a:off x="2673674" y="1047648"/>
            <a:ext cx="2383006" cy="1234313"/>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Calibri" pitchFamily="34" charset="0"/>
                <a:cs typeface="Calibri" pitchFamily="34" charset="0"/>
              </a:rPr>
              <a:t>Environmental </a:t>
            </a:r>
          </a:p>
          <a:p>
            <a:pPr algn="ctr"/>
            <a:r>
              <a:rPr lang="en-US" sz="2400" dirty="0">
                <a:solidFill>
                  <a:schemeClr val="tx1"/>
                </a:solidFill>
                <a:latin typeface="Calibri" pitchFamily="34" charset="0"/>
                <a:cs typeface="Calibri" pitchFamily="34" charset="0"/>
              </a:rPr>
              <a:t>Fund</a:t>
            </a:r>
          </a:p>
        </p:txBody>
      </p:sp>
      <p:sp>
        <p:nvSpPr>
          <p:cNvPr id="9" name="Right Arrow 8"/>
          <p:cNvSpPr/>
          <p:nvPr/>
        </p:nvSpPr>
        <p:spPr>
          <a:xfrm rot="5400000">
            <a:off x="3614909" y="2482754"/>
            <a:ext cx="625955" cy="337080"/>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Calibri" pitchFamily="34" charset="0"/>
              <a:cs typeface="Calibri" pitchFamily="34" charset="0"/>
            </a:endParaRPr>
          </a:p>
        </p:txBody>
      </p:sp>
      <p:sp>
        <p:nvSpPr>
          <p:cNvPr id="10" name="Rectangle 9"/>
          <p:cNvSpPr/>
          <p:nvPr/>
        </p:nvSpPr>
        <p:spPr>
          <a:xfrm>
            <a:off x="2431184" y="2964270"/>
            <a:ext cx="2973833" cy="914400"/>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Calibri" pitchFamily="34" charset="0"/>
                <a:cs typeface="Calibri" pitchFamily="34" charset="0"/>
              </a:rPr>
              <a:t>Offset/Compensation Funding Window</a:t>
            </a:r>
          </a:p>
        </p:txBody>
      </p:sp>
      <p:sp>
        <p:nvSpPr>
          <p:cNvPr id="11" name="Down Arrow 10"/>
          <p:cNvSpPr/>
          <p:nvPr/>
        </p:nvSpPr>
        <p:spPr>
          <a:xfrm>
            <a:off x="3759346" y="3981661"/>
            <a:ext cx="337080" cy="720000"/>
          </a:xfrm>
          <a:prstGeom prst="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alibri" pitchFamily="34" charset="0"/>
              <a:cs typeface="Calibri" pitchFamily="34" charset="0"/>
            </a:endParaRPr>
          </a:p>
        </p:txBody>
      </p:sp>
      <p:sp>
        <p:nvSpPr>
          <p:cNvPr id="12" name="Rectangle 11"/>
          <p:cNvSpPr/>
          <p:nvPr/>
        </p:nvSpPr>
        <p:spPr>
          <a:xfrm>
            <a:off x="7392653" y="2259346"/>
            <a:ext cx="2038096" cy="113526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Calibri" pitchFamily="34" charset="0"/>
                <a:cs typeface="Calibri" pitchFamily="34" charset="0"/>
              </a:rPr>
              <a:t>Management/Steering  Committee</a:t>
            </a:r>
          </a:p>
        </p:txBody>
      </p:sp>
      <p:sp>
        <p:nvSpPr>
          <p:cNvPr id="13" name="TextBox 12"/>
          <p:cNvSpPr txBox="1"/>
          <p:nvPr/>
        </p:nvSpPr>
        <p:spPr>
          <a:xfrm>
            <a:off x="5592914" y="3229843"/>
            <a:ext cx="1799740" cy="830997"/>
          </a:xfrm>
          <a:prstGeom prst="rect">
            <a:avLst/>
          </a:prstGeom>
          <a:noFill/>
        </p:spPr>
        <p:txBody>
          <a:bodyPr wrap="square" rtlCol="0">
            <a:spAutoFit/>
          </a:bodyPr>
          <a:lstStyle/>
          <a:p>
            <a:pPr algn="ctr"/>
            <a:r>
              <a:rPr lang="en-US" sz="2400" dirty="0">
                <a:latin typeface="Calibri" pitchFamily="34" charset="0"/>
                <a:cs typeface="Calibri" pitchFamily="34" charset="0"/>
              </a:rPr>
              <a:t>Approvals, Review, etc. </a:t>
            </a:r>
          </a:p>
        </p:txBody>
      </p:sp>
      <p:sp>
        <p:nvSpPr>
          <p:cNvPr id="16" name="Rectangle 15"/>
          <p:cNvSpPr/>
          <p:nvPr/>
        </p:nvSpPr>
        <p:spPr>
          <a:xfrm>
            <a:off x="1598607" y="4724885"/>
            <a:ext cx="4792443" cy="1184395"/>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Calibri" pitchFamily="34" charset="0"/>
                <a:cs typeface="Calibri" pitchFamily="34" charset="0"/>
              </a:rPr>
              <a:t>Biodiversity Offset Management Plan or Compensation Implementation</a:t>
            </a:r>
          </a:p>
        </p:txBody>
      </p:sp>
      <p:sp>
        <p:nvSpPr>
          <p:cNvPr id="17" name="TextBox 16"/>
          <p:cNvSpPr txBox="1"/>
          <p:nvPr/>
        </p:nvSpPr>
        <p:spPr>
          <a:xfrm flipH="1">
            <a:off x="3189103" y="4072344"/>
            <a:ext cx="570243" cy="461665"/>
          </a:xfrm>
          <a:prstGeom prst="rect">
            <a:avLst/>
          </a:prstGeom>
          <a:noFill/>
        </p:spPr>
        <p:txBody>
          <a:bodyPr wrap="square" rtlCol="0">
            <a:spAutoFit/>
          </a:bodyPr>
          <a:lstStyle/>
          <a:p>
            <a:r>
              <a:rPr lang="en-US" sz="2400" dirty="0">
                <a:latin typeface="Calibri" pitchFamily="34" charset="0"/>
                <a:cs typeface="Calibri" pitchFamily="34" charset="0"/>
              </a:rPr>
              <a:t>$</a:t>
            </a:r>
          </a:p>
        </p:txBody>
      </p:sp>
      <p:sp>
        <p:nvSpPr>
          <p:cNvPr id="18" name="TextBox 17"/>
          <p:cNvSpPr txBox="1"/>
          <p:nvPr/>
        </p:nvSpPr>
        <p:spPr>
          <a:xfrm>
            <a:off x="4239370" y="4072344"/>
            <a:ext cx="403533" cy="461665"/>
          </a:xfrm>
          <a:prstGeom prst="rect">
            <a:avLst/>
          </a:prstGeom>
          <a:noFill/>
        </p:spPr>
        <p:txBody>
          <a:bodyPr wrap="square" rtlCol="0">
            <a:spAutoFit/>
          </a:bodyPr>
          <a:lstStyle/>
          <a:p>
            <a:r>
              <a:rPr lang="en-US" sz="2400" dirty="0">
                <a:latin typeface="Calibri" pitchFamily="34" charset="0"/>
                <a:cs typeface="Calibri" pitchFamily="34" charset="0"/>
              </a:rPr>
              <a:t>€</a:t>
            </a:r>
          </a:p>
        </p:txBody>
      </p:sp>
      <p:sp>
        <p:nvSpPr>
          <p:cNvPr id="19" name="Down Arrow 18"/>
          <p:cNvSpPr/>
          <p:nvPr/>
        </p:nvSpPr>
        <p:spPr>
          <a:xfrm rot="3576269">
            <a:off x="7087032" y="3186187"/>
            <a:ext cx="362521" cy="1979781"/>
          </a:xfrm>
          <a:prstGeom prst="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Calibri" pitchFamily="34" charset="0"/>
              <a:cs typeface="Calibri" pitchFamily="34" charset="0"/>
            </a:endParaRPr>
          </a:p>
        </p:txBody>
      </p:sp>
      <p:sp>
        <p:nvSpPr>
          <p:cNvPr id="20" name="TextBox 19"/>
          <p:cNvSpPr txBox="1"/>
          <p:nvPr/>
        </p:nvSpPr>
        <p:spPr>
          <a:xfrm>
            <a:off x="5921826" y="1493738"/>
            <a:ext cx="5772669" cy="8309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latin typeface="Calibri" pitchFamily="34" charset="0"/>
                <a:cs typeface="Calibri" pitchFamily="34" charset="0"/>
              </a:rPr>
              <a:t>Committee includes members of Fund Board and Offset/Compensation Stakeholders</a:t>
            </a:r>
          </a:p>
        </p:txBody>
      </p:sp>
      <p:sp>
        <p:nvSpPr>
          <p:cNvPr id="21" name="Text Box 43">
            <a:extLst>
              <a:ext uri="{FF2B5EF4-FFF2-40B4-BE49-F238E27FC236}">
                <a16:creationId xmlns:a16="http://schemas.microsoft.com/office/drawing/2014/main" id="{FC200DD7-67FF-479C-A362-2FB688D5A141}"/>
              </a:ext>
            </a:extLst>
          </p:cNvPr>
          <p:cNvSpPr txBox="1">
            <a:spLocks noChangeArrowheads="1"/>
          </p:cNvSpPr>
          <p:nvPr/>
        </p:nvSpPr>
        <p:spPr bwMode="auto">
          <a:xfrm>
            <a:off x="1676400" y="93667"/>
            <a:ext cx="8839200" cy="480131"/>
          </a:xfrm>
          <a:prstGeom prst="rect">
            <a:avLst/>
          </a:prstGeom>
          <a:noFill/>
          <a:ln w="9525">
            <a:noFill/>
            <a:miter lim="800000"/>
            <a:headEnd/>
            <a:tailEnd/>
          </a:ln>
        </p:spPr>
        <p:txBody>
          <a:bodyPr>
            <a:spAutoFit/>
          </a:bodyPr>
          <a:lstStyle/>
          <a:p>
            <a:pPr algn="ctr" eaLnBrk="0" hangingPunct="0">
              <a:lnSpc>
                <a:spcPct val="90000"/>
              </a:lnSpc>
            </a:pPr>
            <a:r>
              <a:rPr lang="en-US" sz="2800" b="1" dirty="0">
                <a:solidFill>
                  <a:schemeClr val="bg1"/>
                </a:solidFill>
              </a:rPr>
              <a:t>Fund Management</a:t>
            </a:r>
          </a:p>
        </p:txBody>
      </p:sp>
    </p:spTree>
    <p:extLst>
      <p:ext uri="{BB962C8B-B14F-4D97-AF65-F5344CB8AC3E}">
        <p14:creationId xmlns:p14="http://schemas.microsoft.com/office/powerpoint/2010/main" val="2343957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524000" y="800100"/>
            <a:ext cx="9144000" cy="1316258"/>
          </a:xfrm>
          <a:prstGeom prst="rect">
            <a:avLst/>
          </a:prstGeom>
        </p:spPr>
      </p:pic>
      <p:sp>
        <p:nvSpPr>
          <p:cNvPr id="5" name="TextBox 4"/>
          <p:cNvSpPr txBox="1"/>
          <p:nvPr/>
        </p:nvSpPr>
        <p:spPr>
          <a:xfrm>
            <a:off x="1809750" y="2230544"/>
            <a:ext cx="8610600" cy="3724096"/>
          </a:xfrm>
          <a:prstGeom prst="rect">
            <a:avLst/>
          </a:prstGeom>
          <a:noFill/>
        </p:spPr>
        <p:txBody>
          <a:bodyPr wrap="square" rtlCol="0">
            <a:spAutoFit/>
          </a:bodyPr>
          <a:lstStyle/>
          <a:p>
            <a:r>
              <a:rPr lang="en-US" sz="2400" b="1" dirty="0"/>
              <a:t>Governance</a:t>
            </a:r>
            <a:r>
              <a:rPr lang="en-US" sz="2400" dirty="0"/>
              <a:t>:</a:t>
            </a:r>
          </a:p>
          <a:p>
            <a:pPr marL="285750" indent="-285750">
              <a:buFont typeface="Arial"/>
              <a:buChar char="•"/>
            </a:pPr>
            <a:r>
              <a:rPr lang="en-US" sz="2000" dirty="0"/>
              <a:t>Private organization established through Malagasy Law</a:t>
            </a:r>
          </a:p>
          <a:p>
            <a:pPr marL="285750" indent="-285750">
              <a:buFont typeface="Arial"/>
              <a:buChar char="•"/>
            </a:pPr>
            <a:r>
              <a:rPr lang="en-US" sz="2000" dirty="0"/>
              <a:t>7  Member Board with representation from NGOs, the private sector, and government – also seven honorary members who provide advice</a:t>
            </a:r>
          </a:p>
          <a:p>
            <a:pPr marL="285750" indent="-285750">
              <a:buFont typeface="Arial"/>
              <a:buChar char="•"/>
            </a:pPr>
            <a:r>
              <a:rPr lang="en-US" sz="2000" dirty="0"/>
              <a:t>Board responsible for establishing investment policy</a:t>
            </a:r>
          </a:p>
          <a:p>
            <a:pPr marL="285750" indent="-285750">
              <a:buFont typeface="Arial"/>
              <a:buChar char="•"/>
            </a:pPr>
            <a:r>
              <a:rPr lang="en-US" sz="2000" dirty="0"/>
              <a:t>Started in 1996</a:t>
            </a:r>
          </a:p>
          <a:p>
            <a:pPr marL="285750" indent="-285750">
              <a:buFont typeface="Arial"/>
              <a:buChar char="•"/>
            </a:pPr>
            <a:endParaRPr lang="en-US" sz="2000" dirty="0"/>
          </a:p>
          <a:p>
            <a:r>
              <a:rPr lang="en-US" sz="2400" b="1" dirty="0"/>
              <a:t>Finance:</a:t>
            </a:r>
          </a:p>
          <a:p>
            <a:pPr marL="285750" indent="-285750">
              <a:buFont typeface="Arial"/>
              <a:buChar char="•"/>
            </a:pPr>
            <a:r>
              <a:rPr lang="en-US" sz="2000" dirty="0"/>
              <a:t>Endowment of 16 million dollars – $10 million in local currency invested in treasury bills in Madagascar and $6 million in dollars invested in the US.</a:t>
            </a:r>
          </a:p>
          <a:p>
            <a:endParaRPr lang="en-US" sz="800" dirty="0"/>
          </a:p>
          <a:p>
            <a:pPr marL="285750" indent="-285750">
              <a:buFont typeface="Arial"/>
              <a:buChar char="•"/>
            </a:pPr>
            <a:r>
              <a:rPr lang="en-US" sz="2000" dirty="0"/>
              <a:t>In addition manages shorter term foundation and bilateral/multilateral grants.</a:t>
            </a:r>
          </a:p>
        </p:txBody>
      </p:sp>
      <p:sp>
        <p:nvSpPr>
          <p:cNvPr id="7" name="Text Box 12"/>
          <p:cNvSpPr txBox="1">
            <a:spLocks noChangeArrowheads="1"/>
          </p:cNvSpPr>
          <p:nvPr/>
        </p:nvSpPr>
        <p:spPr bwMode="auto">
          <a:xfrm>
            <a:off x="2811692" y="114301"/>
            <a:ext cx="72390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algn="ctr" rtl="0">
              <a:lnSpc>
                <a:spcPct val="90000"/>
              </a:lnSpc>
            </a:pPr>
            <a:r>
              <a:rPr lang="pt-PT" sz="3200" dirty="0">
                <a:solidFill>
                  <a:schemeClr val="bg1"/>
                </a:solidFill>
                <a:latin typeface="Calibri"/>
                <a:cs typeface="Calibri"/>
              </a:rPr>
              <a:t>Trust Fund Example</a:t>
            </a:r>
          </a:p>
        </p:txBody>
      </p:sp>
    </p:spTree>
    <p:extLst>
      <p:ext uri="{BB962C8B-B14F-4D97-AF65-F5344CB8AC3E}">
        <p14:creationId xmlns:p14="http://schemas.microsoft.com/office/powerpoint/2010/main" val="3031529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524000" y="838200"/>
            <a:ext cx="9144000" cy="1337274"/>
          </a:xfrm>
          <a:prstGeom prst="rect">
            <a:avLst/>
          </a:prstGeom>
        </p:spPr>
      </p:pic>
      <p:sp>
        <p:nvSpPr>
          <p:cNvPr id="3" name="Right Arrow Callout 2"/>
          <p:cNvSpPr/>
          <p:nvPr/>
        </p:nvSpPr>
        <p:spPr>
          <a:xfrm>
            <a:off x="1678884" y="2213575"/>
            <a:ext cx="5217216" cy="3717493"/>
          </a:xfrm>
          <a:prstGeom prst="rightArrowCallout">
            <a:avLst>
              <a:gd name="adj1" fmla="val 25000"/>
              <a:gd name="adj2" fmla="val 25000"/>
              <a:gd name="adj3" fmla="val 25000"/>
              <a:gd name="adj4" fmla="val 741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Four Areas of Targeted Support</a:t>
            </a:r>
          </a:p>
          <a:p>
            <a:pPr algn="ctr"/>
            <a:endParaRPr lang="en-US" sz="2000" dirty="0"/>
          </a:p>
          <a:p>
            <a:pPr marL="342900" indent="-342900">
              <a:buAutoNum type="arabicPeriod"/>
            </a:pPr>
            <a:r>
              <a:rPr lang="en-US" sz="2000" dirty="0"/>
              <a:t>Adaptation to Climate Change</a:t>
            </a:r>
          </a:p>
          <a:p>
            <a:pPr marL="342900" indent="-342900">
              <a:buAutoNum type="arabicPeriod"/>
            </a:pPr>
            <a:r>
              <a:rPr lang="en-US" sz="2000" dirty="0"/>
              <a:t>Sustainable Management of Natural Resources </a:t>
            </a:r>
          </a:p>
          <a:p>
            <a:pPr marL="342900" indent="-342900">
              <a:buAutoNum type="arabicPeriod"/>
            </a:pPr>
            <a:r>
              <a:rPr lang="en-US" sz="2000" dirty="0"/>
              <a:t>Applied Environmental Education</a:t>
            </a:r>
          </a:p>
          <a:p>
            <a:pPr marL="342900" indent="-342900">
              <a:buAutoNum type="arabicPeriod"/>
            </a:pPr>
            <a:r>
              <a:rPr lang="en-US" sz="2000" dirty="0"/>
              <a:t>Environmental Innovations  (climate finance, offset management, environmental business)</a:t>
            </a:r>
          </a:p>
        </p:txBody>
      </p:sp>
      <p:sp>
        <p:nvSpPr>
          <p:cNvPr id="5" name="Rectangle 4"/>
          <p:cNvSpPr/>
          <p:nvPr/>
        </p:nvSpPr>
        <p:spPr>
          <a:xfrm>
            <a:off x="6896100" y="2270725"/>
            <a:ext cx="3771900" cy="37020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Providing Support to:</a:t>
            </a:r>
          </a:p>
          <a:p>
            <a:pPr algn="ctr"/>
            <a:endParaRPr lang="en-US" sz="1000" dirty="0"/>
          </a:p>
          <a:p>
            <a:pPr marL="285750" indent="-285750">
              <a:buFont typeface="Arial"/>
              <a:buChar char="•"/>
            </a:pPr>
            <a:r>
              <a:rPr lang="en-US" sz="2000" dirty="0"/>
              <a:t>Community organizations</a:t>
            </a:r>
          </a:p>
          <a:p>
            <a:pPr marL="285750" indent="-285750">
              <a:buFont typeface="Arial"/>
              <a:buChar char="•"/>
            </a:pPr>
            <a:r>
              <a:rPr lang="en-US" sz="2000" dirty="0"/>
              <a:t>Small landholders</a:t>
            </a:r>
          </a:p>
          <a:p>
            <a:pPr marL="285750" indent="-285750">
              <a:buFont typeface="Arial"/>
              <a:buChar char="•"/>
            </a:pPr>
            <a:r>
              <a:rPr lang="en-US" sz="2000" dirty="0"/>
              <a:t>CBOs and NGOs</a:t>
            </a:r>
          </a:p>
          <a:p>
            <a:pPr marL="285750" indent="-285750">
              <a:buFont typeface="Arial"/>
              <a:buChar char="•"/>
            </a:pPr>
            <a:r>
              <a:rPr lang="en-US" sz="2000" dirty="0"/>
              <a:t>Credit agencies working with small farmers</a:t>
            </a:r>
          </a:p>
          <a:p>
            <a:pPr marL="285750" indent="-285750">
              <a:buFont typeface="Arial"/>
              <a:buChar char="•"/>
            </a:pPr>
            <a:r>
              <a:rPr lang="en-US" sz="2000" dirty="0"/>
              <a:t>Protected area authorities  </a:t>
            </a:r>
          </a:p>
          <a:p>
            <a:pPr marL="285750" indent="-285750">
              <a:buFont typeface="Arial"/>
              <a:buChar char="•"/>
            </a:pPr>
            <a:r>
              <a:rPr lang="en-US" sz="2000" dirty="0"/>
              <a:t>Community conservation area managers</a:t>
            </a:r>
          </a:p>
          <a:p>
            <a:pPr marL="285750" indent="-285750">
              <a:buFont typeface="Arial"/>
              <a:buChar char="•"/>
            </a:pPr>
            <a:r>
              <a:rPr lang="en-US" sz="2000" dirty="0"/>
              <a:t>Environmentally related businesses</a:t>
            </a:r>
          </a:p>
        </p:txBody>
      </p:sp>
      <p:sp>
        <p:nvSpPr>
          <p:cNvPr id="6" name="Rectangle 5"/>
          <p:cNvSpPr/>
          <p:nvPr/>
        </p:nvSpPr>
        <p:spPr>
          <a:xfrm>
            <a:off x="1833769" y="6057900"/>
            <a:ext cx="8648369" cy="7846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t>Tany</a:t>
            </a:r>
            <a:r>
              <a:rPr lang="en-US" sz="2000" dirty="0"/>
              <a:t> </a:t>
            </a:r>
            <a:r>
              <a:rPr lang="en-US" sz="2000" dirty="0" err="1"/>
              <a:t>Meva</a:t>
            </a:r>
            <a:r>
              <a:rPr lang="en-US" sz="2000" dirty="0"/>
              <a:t> Staff review projects, ensure accountability, monitor all projects.   </a:t>
            </a:r>
          </a:p>
        </p:txBody>
      </p:sp>
      <p:sp>
        <p:nvSpPr>
          <p:cNvPr id="8" name="Text Box 12"/>
          <p:cNvSpPr txBox="1">
            <a:spLocks noChangeArrowheads="1"/>
          </p:cNvSpPr>
          <p:nvPr/>
        </p:nvSpPr>
        <p:spPr bwMode="auto">
          <a:xfrm>
            <a:off x="2811692" y="114301"/>
            <a:ext cx="72390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algn="ctr" rtl="0">
              <a:lnSpc>
                <a:spcPct val="90000"/>
              </a:lnSpc>
            </a:pPr>
            <a:r>
              <a:rPr lang="pt-PT" sz="3200" dirty="0">
                <a:solidFill>
                  <a:schemeClr val="bg1"/>
                </a:solidFill>
                <a:latin typeface="Calibri"/>
                <a:cs typeface="Calibri"/>
              </a:rPr>
              <a:t>Trust Fund Example</a:t>
            </a:r>
          </a:p>
        </p:txBody>
      </p:sp>
    </p:spTree>
    <p:extLst>
      <p:ext uri="{BB962C8B-B14F-4D97-AF65-F5344CB8AC3E}">
        <p14:creationId xmlns:p14="http://schemas.microsoft.com/office/powerpoint/2010/main" val="791257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ext Box 12"/>
          <p:cNvSpPr txBox="1">
            <a:spLocks noChangeArrowheads="1"/>
          </p:cNvSpPr>
          <p:nvPr/>
        </p:nvSpPr>
        <p:spPr bwMode="auto">
          <a:xfrm>
            <a:off x="2811692" y="114301"/>
            <a:ext cx="72390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algn="ctr" rtl="0">
              <a:lnSpc>
                <a:spcPct val="90000"/>
              </a:lnSpc>
            </a:pPr>
            <a:r>
              <a:rPr lang="pt-PT" sz="3200" dirty="0">
                <a:solidFill>
                  <a:schemeClr val="bg1"/>
                </a:solidFill>
                <a:latin typeface="Calibri"/>
                <a:cs typeface="Calibri"/>
              </a:rPr>
              <a:t>Options for Conservation Funds</a:t>
            </a:r>
          </a:p>
        </p:txBody>
      </p:sp>
      <p:pic>
        <p:nvPicPr>
          <p:cNvPr id="211973" name="Picture 1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5180" y="1317211"/>
            <a:ext cx="2631900" cy="1669575"/>
          </a:xfrm>
          <a:prstGeom prst="rect">
            <a:avLst/>
          </a:prstGeom>
          <a:ln>
            <a:solidFill>
              <a:schemeClr val="bg1"/>
            </a:solidFill>
          </a:ln>
          <a:extLst/>
        </p:spPr>
        <p:style>
          <a:lnRef idx="2">
            <a:schemeClr val="dk1"/>
          </a:lnRef>
          <a:fillRef idx="1">
            <a:schemeClr val="lt1"/>
          </a:fillRef>
          <a:effectRef idx="0">
            <a:schemeClr val="dk1"/>
          </a:effectRef>
          <a:fontRef idx="minor">
            <a:schemeClr val="dk1"/>
          </a:fontRef>
        </p:style>
      </p:pic>
      <p:sp>
        <p:nvSpPr>
          <p:cNvPr id="211974" name="Rectangle 15"/>
          <p:cNvSpPr>
            <a:spLocks noChangeArrowheads="1"/>
          </p:cNvSpPr>
          <p:nvPr/>
        </p:nvSpPr>
        <p:spPr bwMode="auto">
          <a:xfrm>
            <a:off x="5490188" y="1393528"/>
            <a:ext cx="6024863" cy="4585871"/>
          </a:xfrm>
          <a:prstGeom prst="rect">
            <a:avLst/>
          </a:prstGeom>
          <a:ln>
            <a:solidFill>
              <a:schemeClr val="bg1"/>
            </a:solidFill>
          </a:ln>
          <a:extLst/>
        </p:spPr>
        <p:style>
          <a:lnRef idx="2">
            <a:schemeClr val="dk1"/>
          </a:lnRef>
          <a:fillRef idx="1">
            <a:schemeClr val="lt1"/>
          </a:fillRef>
          <a:effectRef idx="0">
            <a:schemeClr val="dk1"/>
          </a:effectRef>
          <a:fontRef idx="minor">
            <a:schemeClr val="dk1"/>
          </a:fontRef>
        </p:style>
        <p:txBody>
          <a:bodyPr wrap="square">
            <a:spAutoFit/>
          </a:bodyPr>
          <a:lstStyle/>
          <a:p>
            <a:pPr algn="l" rtl="0"/>
            <a:r>
              <a:rPr lang="pt-PT" sz="2200" b="1" dirty="0">
                <a:latin typeface="Calibri" pitchFamily="34" charset="0"/>
                <a:cs typeface="Calibri" pitchFamily="34" charset="0"/>
              </a:rPr>
              <a:t>Work with existing institutions (for example, conservation trust funds that are already established)</a:t>
            </a:r>
          </a:p>
          <a:p>
            <a:endParaRPr lang="pt-PT" sz="800" dirty="0">
              <a:latin typeface="Calibri" pitchFamily="34" charset="0"/>
              <a:cs typeface="Calibri" pitchFamily="34" charset="0"/>
            </a:endParaRPr>
          </a:p>
          <a:p>
            <a:pPr algn="ctr" rtl="0"/>
            <a:r>
              <a:rPr lang="pt-PT" sz="2200" b="1" dirty="0">
                <a:solidFill>
                  <a:schemeClr val="accent6"/>
                </a:solidFill>
                <a:latin typeface="Calibri" pitchFamily="34" charset="0"/>
                <a:cs typeface="Calibri" pitchFamily="34" charset="0"/>
              </a:rPr>
              <a:t>or</a:t>
            </a:r>
          </a:p>
          <a:p>
            <a:endParaRPr lang="pt-PT" sz="800" dirty="0">
              <a:latin typeface="Calibri" pitchFamily="34" charset="0"/>
              <a:cs typeface="Calibri" pitchFamily="34" charset="0"/>
            </a:endParaRPr>
          </a:p>
          <a:p>
            <a:endParaRPr lang="pt-PT" sz="800" dirty="0">
              <a:latin typeface="Calibri" pitchFamily="34" charset="0"/>
              <a:cs typeface="Calibri" pitchFamily="34" charset="0"/>
            </a:endParaRPr>
          </a:p>
          <a:p>
            <a:endParaRPr lang="pt-PT" sz="800" dirty="0">
              <a:latin typeface="Calibri" pitchFamily="34" charset="0"/>
              <a:cs typeface="Calibri" pitchFamily="34" charset="0"/>
            </a:endParaRPr>
          </a:p>
          <a:p>
            <a:pPr algn="l" rtl="0"/>
            <a:r>
              <a:rPr lang="pt-PT" sz="2200" b="1" dirty="0">
                <a:latin typeface="Calibri" pitchFamily="34" charset="0"/>
                <a:cs typeface="Calibri" pitchFamily="34" charset="0"/>
              </a:rPr>
              <a:t>Create a new trust fund to manage compensation funds or payments for ecosystem services</a:t>
            </a:r>
            <a:r>
              <a:rPr lang="pt-PT" sz="2200" dirty="0">
                <a:latin typeface="Calibri" pitchFamily="34" charset="0"/>
                <a:cs typeface="Calibri" pitchFamily="34" charset="0"/>
              </a:rPr>
              <a:t> </a:t>
            </a:r>
          </a:p>
          <a:p>
            <a:endParaRPr lang="pt-PT" sz="800" dirty="0">
              <a:latin typeface="Calibri" pitchFamily="34" charset="0"/>
              <a:cs typeface="Calibri" pitchFamily="34" charset="0"/>
            </a:endParaRPr>
          </a:p>
          <a:p>
            <a:endParaRPr lang="pt-PT" sz="800" dirty="0">
              <a:latin typeface="Calibri" pitchFamily="34" charset="0"/>
              <a:cs typeface="Calibri" pitchFamily="34" charset="0"/>
            </a:endParaRPr>
          </a:p>
          <a:p>
            <a:endParaRPr lang="pt-PT" sz="800" dirty="0">
              <a:latin typeface="Calibri" pitchFamily="34" charset="0"/>
              <a:cs typeface="Calibri" pitchFamily="34" charset="0"/>
            </a:endParaRPr>
          </a:p>
          <a:p>
            <a:pPr algn="ctr" rtl="0"/>
            <a:r>
              <a:rPr lang="pt-PT" sz="2200" b="1" dirty="0">
                <a:solidFill>
                  <a:schemeClr val="accent6"/>
                </a:solidFill>
                <a:latin typeface="Calibri" pitchFamily="34" charset="0"/>
                <a:cs typeface="Calibri" pitchFamily="34" charset="0"/>
              </a:rPr>
              <a:t>or</a:t>
            </a:r>
            <a:endParaRPr lang="pt-PT" sz="2200" dirty="0">
              <a:solidFill>
                <a:schemeClr val="accent6"/>
              </a:solidFill>
              <a:latin typeface="Calibri" pitchFamily="34" charset="0"/>
              <a:cs typeface="Calibri" pitchFamily="34" charset="0"/>
            </a:endParaRPr>
          </a:p>
          <a:p>
            <a:endParaRPr lang="pt-PT" sz="800" dirty="0">
              <a:latin typeface="Calibri" pitchFamily="34" charset="0"/>
              <a:cs typeface="Calibri" pitchFamily="34" charset="0"/>
            </a:endParaRPr>
          </a:p>
          <a:p>
            <a:endParaRPr lang="pt-PT" sz="800" dirty="0">
              <a:latin typeface="Calibri" pitchFamily="34" charset="0"/>
              <a:cs typeface="Calibri" pitchFamily="34" charset="0"/>
            </a:endParaRPr>
          </a:p>
          <a:p>
            <a:r>
              <a:rPr lang="pt-PT" sz="2200" b="1" dirty="0">
                <a:latin typeface="Calibri" pitchFamily="34" charset="0"/>
                <a:cs typeface="Calibri" pitchFamily="34" charset="0"/>
              </a:rPr>
              <a:t>Develop a combination of new and existing institutions and mechanisms to deliver</a:t>
            </a:r>
            <a:r>
              <a:rPr lang="en-US" sz="2200" b="1" dirty="0">
                <a:latin typeface="Calibri" pitchFamily="34" charset="0"/>
                <a:cs typeface="Calibri" pitchFamily="34" charset="0"/>
              </a:rPr>
              <a:t> results, ensure accountability and deal with the risks</a:t>
            </a:r>
            <a:endParaRPr lang="pt-PT" sz="2200" b="1" dirty="0">
              <a:latin typeface="Calibri" pitchFamily="34" charset="0"/>
              <a:cs typeface="Calibri" pitchFamily="34" charset="0"/>
            </a:endParaRPr>
          </a:p>
        </p:txBody>
      </p:sp>
      <p:sp>
        <p:nvSpPr>
          <p:cNvPr id="211975" name="TextBox 16"/>
          <p:cNvSpPr txBox="1">
            <a:spLocks noChangeArrowheads="1"/>
          </p:cNvSpPr>
          <p:nvPr/>
        </p:nvSpPr>
        <p:spPr bwMode="auto">
          <a:xfrm>
            <a:off x="486881" y="3178633"/>
            <a:ext cx="4046789" cy="1015663"/>
          </a:xfrm>
          <a:prstGeom prst="rect">
            <a:avLst/>
          </a:prstGeom>
          <a:ln>
            <a:solidFill>
              <a:schemeClr val="bg1"/>
            </a:solidFill>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algn="ctr" rtl="0" eaLnBrk="1" hangingPunct="1"/>
            <a:r>
              <a:rPr lang="pt-PT" sz="2000" dirty="0">
                <a:solidFill>
                  <a:schemeClr val="accent6"/>
                </a:solidFill>
                <a:cs typeface="Arial" charset="0"/>
              </a:rPr>
              <a:t>Conservation trust funds are established in more than 50 developing countries</a:t>
            </a:r>
          </a:p>
        </p:txBody>
      </p:sp>
      <p:grpSp>
        <p:nvGrpSpPr>
          <p:cNvPr id="11" name="Group 10"/>
          <p:cNvGrpSpPr/>
          <p:nvPr/>
        </p:nvGrpSpPr>
        <p:grpSpPr>
          <a:xfrm>
            <a:off x="855180" y="4386143"/>
            <a:ext cx="2704133" cy="1366570"/>
            <a:chOff x="527107" y="3413124"/>
            <a:chExt cx="2704133" cy="1366570"/>
          </a:xfrm>
        </p:grpSpPr>
        <p:pic>
          <p:nvPicPr>
            <p:cNvPr id="476162" name="Picture 2"/>
            <p:cNvPicPr>
              <a:picLocks noChangeAspect="1" noChangeArrowheads="1"/>
            </p:cNvPicPr>
            <p:nvPr/>
          </p:nvPicPr>
          <p:blipFill>
            <a:blip r:embed="rId4" cstate="print"/>
            <a:srcRect/>
            <a:stretch>
              <a:fillRect/>
            </a:stretch>
          </p:blipFill>
          <p:spPr bwMode="auto">
            <a:xfrm>
              <a:off x="527107" y="3413124"/>
              <a:ext cx="2704133" cy="1366570"/>
            </a:xfrm>
            <a:prstGeom prst="rect">
              <a:avLst/>
            </a:prstGeom>
            <a:noFill/>
            <a:ln w="9525">
              <a:noFill/>
              <a:miter lim="800000"/>
              <a:headEnd/>
              <a:tailEnd/>
            </a:ln>
          </p:spPr>
        </p:pic>
        <p:sp>
          <p:nvSpPr>
            <p:cNvPr id="10" name="TextBox 16"/>
            <p:cNvSpPr txBox="1">
              <a:spLocks noChangeArrowheads="1"/>
            </p:cNvSpPr>
            <p:nvPr/>
          </p:nvSpPr>
          <p:spPr bwMode="auto">
            <a:xfrm>
              <a:off x="1483625" y="4467421"/>
              <a:ext cx="1737360" cy="276999"/>
            </a:xfrm>
            <a:prstGeom prst="rect">
              <a:avLst/>
            </a:prstGeom>
            <a:ln>
              <a:solidFill>
                <a:schemeClr val="bg1"/>
              </a:solidFill>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algn="ctr" eaLnBrk="1" hangingPunct="1"/>
              <a:r>
                <a:rPr lang="en-US" sz="1200" dirty="0" err="1">
                  <a:solidFill>
                    <a:schemeClr val="bg2">
                      <a:lumMod val="75000"/>
                    </a:schemeClr>
                  </a:solidFill>
                </a:rPr>
                <a:t>Spergel</a:t>
              </a:r>
              <a:r>
                <a:rPr lang="en-US" sz="1200" dirty="0">
                  <a:solidFill>
                    <a:schemeClr val="bg2">
                      <a:lumMod val="75000"/>
                    </a:schemeClr>
                  </a:solidFill>
                </a:rPr>
                <a:t> &amp;</a:t>
              </a:r>
              <a:r>
                <a:rPr lang="en-US" sz="1200" dirty="0" err="1">
                  <a:solidFill>
                    <a:schemeClr val="bg2">
                      <a:lumMod val="75000"/>
                    </a:schemeClr>
                  </a:solidFill>
                </a:rPr>
                <a:t>Taieb</a:t>
              </a:r>
              <a:r>
                <a:rPr lang="en-US" sz="1200" dirty="0">
                  <a:solidFill>
                    <a:schemeClr val="bg2">
                      <a:lumMod val="75000"/>
                    </a:schemeClr>
                  </a:solidFill>
                </a:rPr>
                <a:t> 2008</a:t>
              </a:r>
              <a:endParaRPr lang="en-GB" sz="1200" dirty="0">
                <a:solidFill>
                  <a:schemeClr val="bg2">
                    <a:lumMod val="75000"/>
                  </a:schemeClr>
                </a:solidFill>
              </a:endParaRPr>
            </a:p>
          </p:txBody>
        </p:sp>
      </p:grpSp>
    </p:spTree>
    <p:extLst>
      <p:ext uri="{BB962C8B-B14F-4D97-AF65-F5344CB8AC3E}">
        <p14:creationId xmlns:p14="http://schemas.microsoft.com/office/powerpoint/2010/main" val="1032053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123623" y="779821"/>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266;p33">
            <a:extLst>
              <a:ext uri="{FF2B5EF4-FFF2-40B4-BE49-F238E27FC236}">
                <a16:creationId xmlns:a16="http://schemas.microsoft.com/office/drawing/2014/main" id="{C89388D4-5C45-41A6-9ED0-6C248A20033D}"/>
              </a:ext>
            </a:extLst>
          </p:cNvPr>
          <p:cNvSpPr/>
          <p:nvPr/>
        </p:nvSpPr>
        <p:spPr>
          <a:xfrm>
            <a:off x="471774" y="858305"/>
            <a:ext cx="11248451" cy="4893647"/>
          </a:xfrm>
          <a:prstGeom prst="rect">
            <a:avLst/>
          </a:prstGeom>
          <a:noFill/>
          <a:ln>
            <a:noFill/>
          </a:ln>
        </p:spPr>
        <p:txBody>
          <a:bodyPr spcFirstLastPara="1" wrap="square" lIns="91425" tIns="45700" rIns="91425" bIns="45700" anchor="t" anchorCtr="0">
            <a:noAutofit/>
          </a:bodyPr>
          <a:lstStyle/>
          <a:p>
            <a:pPr marL="285750" indent="-285750">
              <a:spcBef>
                <a:spcPts val="600"/>
              </a:spcBef>
              <a:buFont typeface="Wingdings" panose="05000000000000000000" pitchFamily="2" charset="2"/>
              <a:buChar char="Ø"/>
            </a:pPr>
            <a:r>
              <a:rPr lang="en-GB" dirty="0"/>
              <a:t>Certain commitments and mechanisms are needed to ensure mitigation measures are implemented effectively on the ground over the long term.  </a:t>
            </a:r>
          </a:p>
          <a:p>
            <a:pPr marL="285750" indent="-285750">
              <a:spcBef>
                <a:spcPts val="600"/>
              </a:spcBef>
              <a:buFont typeface="Wingdings" panose="05000000000000000000" pitchFamily="2" charset="2"/>
              <a:buChar char="Ø"/>
            </a:pPr>
            <a:r>
              <a:rPr lang="en-GB" dirty="0"/>
              <a:t>These include: appropriate governance, adequate, sustainable financing and resources; establishing operations and management with clear roles &amp; responsibilities; implementing the management plan; with monitoring, evaluation and enforcement.</a:t>
            </a:r>
          </a:p>
          <a:p>
            <a:pPr marL="285750" indent="-285750">
              <a:spcBef>
                <a:spcPts val="600"/>
              </a:spcBef>
              <a:buFont typeface="Wingdings" panose="05000000000000000000" pitchFamily="2" charset="2"/>
              <a:buChar char="Ø"/>
            </a:pPr>
            <a:r>
              <a:rPr lang="en-GB" dirty="0"/>
              <a:t>There are three options for who will implement mitigation : (</a:t>
            </a:r>
            <a:r>
              <a:rPr lang="en-GB" dirty="0" err="1"/>
              <a:t>i</a:t>
            </a:r>
            <a:r>
              <a:rPr lang="en-GB" dirty="0"/>
              <a:t>) The developer and/or its partners (NGO, consultant, multi-stakeholder group); (ii) Government, paid ‘in lieu’ by the developer; or (iii) a third party specializing in implementing conservation ‘credits’ to sell to developers who need them.  </a:t>
            </a:r>
          </a:p>
          <a:p>
            <a:pPr marL="285750" indent="-285750">
              <a:spcBef>
                <a:spcPts val="600"/>
              </a:spcBef>
              <a:buFont typeface="Wingdings" panose="05000000000000000000" pitchFamily="2" charset="2"/>
              <a:buChar char="Ø"/>
            </a:pPr>
            <a:r>
              <a:rPr lang="en-GB" dirty="0"/>
              <a:t>Experience around the world has shown that (iii) is most effective and efficient for conservation, and that (ii) generally gives rise to problems.  But all can work if held to the same high standards.</a:t>
            </a:r>
          </a:p>
          <a:p>
            <a:pPr marL="285750" indent="-285750">
              <a:spcBef>
                <a:spcPts val="600"/>
              </a:spcBef>
              <a:buFont typeface="Wingdings" panose="05000000000000000000" pitchFamily="2" charset="2"/>
              <a:buChar char="Ø"/>
            </a:pPr>
            <a:r>
              <a:rPr lang="en-GB" dirty="0"/>
              <a:t>Biodiversity offsets can be planned case-by-case, independently (‘single offset’), or clustered together and managed collectively (‘aggregated offsets’).  Alternatively, they can be provided by conservation banks that generate sufficient ‘conservation credits’ to meet the needs of more than one developer.</a:t>
            </a:r>
          </a:p>
          <a:p>
            <a:pPr marL="285750" indent="-285750">
              <a:spcBef>
                <a:spcPts val="600"/>
              </a:spcBef>
              <a:buFont typeface="Wingdings" panose="05000000000000000000" pitchFamily="2" charset="2"/>
              <a:buChar char="Ø"/>
            </a:pPr>
            <a:r>
              <a:rPr lang="en-GB" dirty="0"/>
              <a:t>A Biodiversity Offset (or Compensation) Management Plan is a vital tool to ensure activities essential for the offset/compensation are described clearly and budgeted adequately and to help manage and monitor the activities. </a:t>
            </a:r>
          </a:p>
          <a:p>
            <a:pPr marL="285750" indent="-285750">
              <a:spcBef>
                <a:spcPts val="600"/>
              </a:spcBef>
              <a:buFont typeface="Wingdings" panose="05000000000000000000" pitchFamily="2" charset="2"/>
              <a:buChar char="Ø"/>
            </a:pPr>
            <a:r>
              <a:rPr lang="en-GB" dirty="0"/>
              <a:t>The Plan should describe the mitigation activities, with detailed plan &amp; milestones, timelines, budget and description of roles and responsibilities for activities and oversight, and reporting requirements.</a:t>
            </a:r>
          </a:p>
          <a:p>
            <a:pPr marL="285750" indent="-285750">
              <a:spcBef>
                <a:spcPts val="600"/>
              </a:spcBef>
              <a:buFont typeface="Wingdings" panose="05000000000000000000" pitchFamily="2" charset="2"/>
              <a:buChar char="Ø"/>
            </a:pPr>
            <a:r>
              <a:rPr lang="en-GB" dirty="0"/>
              <a:t>Conservation trust funds – with appropriate governance and windows for finance – are a useful mechanism for securing finance for long-term mitigation measures.  </a:t>
            </a:r>
          </a:p>
          <a:p>
            <a:pPr marL="342900" indent="-342900">
              <a:spcBef>
                <a:spcPts val="600"/>
              </a:spcBef>
              <a:buFont typeface="Wingdings" panose="05000000000000000000" pitchFamily="2" charset="2"/>
              <a:buChar char="Ø"/>
            </a:pPr>
            <a:endParaRPr lang="en-GB" sz="22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63F73507-5722-4E94-AB33-F7131F9B967D}"/>
              </a:ext>
            </a:extLst>
          </p:cNvPr>
          <p:cNvSpPr txBox="1">
            <a:spLocks/>
          </p:cNvSpPr>
          <p:nvPr/>
        </p:nvSpPr>
        <p:spPr>
          <a:xfrm>
            <a:off x="731520" y="1"/>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Module on Implementation Options – </a:t>
            </a:r>
          </a:p>
          <a:p>
            <a:pPr algn="ctr">
              <a:defRPr/>
            </a:pPr>
            <a:r>
              <a:rPr lang="en-GB" sz="3000" b="1" dirty="0">
                <a:solidFill>
                  <a:prstClr val="white"/>
                </a:solidFill>
              </a:rPr>
              <a:t>Take home messages</a:t>
            </a:r>
          </a:p>
        </p:txBody>
      </p:sp>
    </p:spTree>
    <p:extLst>
      <p:ext uri="{BB962C8B-B14F-4D97-AF65-F5344CB8AC3E}">
        <p14:creationId xmlns:p14="http://schemas.microsoft.com/office/powerpoint/2010/main" val="354920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p:tgtEl>
                                          <p:spTgt spid="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p:tgtEl>
                                          <p:spTgt spid="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p:tgtEl>
                                          <p:spTgt spid="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500"/>
                                        <p:tgtEl>
                                          <p:spTgt spid="8">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p:tgtEl>
                                          <p:spTgt spid="8">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 calcmode="lin" valueType="num">
                                      <p:cBhvr additive="base">
                                        <p:cTn id="42" dur="500"/>
                                        <p:tgtEl>
                                          <p:spTgt spid="8">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C93AF2-21EE-47B1-B05E-825E5FED2A30}"/>
              </a:ext>
            </a:extLst>
          </p:cNvPr>
          <p:cNvSpPr txBox="1">
            <a:spLocks/>
          </p:cNvSpPr>
          <p:nvPr/>
        </p:nvSpPr>
        <p:spPr>
          <a:xfrm>
            <a:off x="731520" y="1"/>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Module on Implementation Options - Contents</a:t>
            </a:r>
          </a:p>
        </p:txBody>
      </p:sp>
      <p:graphicFrame>
        <p:nvGraphicFramePr>
          <p:cNvPr id="6" name="Content Placeholder 2">
            <a:extLst>
              <a:ext uri="{FF2B5EF4-FFF2-40B4-BE49-F238E27FC236}">
                <a16:creationId xmlns:a16="http://schemas.microsoft.com/office/drawing/2014/main" id="{E1361C5D-DEFF-494A-A4F2-0BC2A5D33497}"/>
              </a:ext>
            </a:extLst>
          </p:cNvPr>
          <p:cNvGraphicFramePr>
            <a:graphicFrameLocks/>
          </p:cNvGraphicFramePr>
          <p:nvPr>
            <p:extLst>
              <p:ext uri="{D42A27DB-BD31-4B8C-83A1-F6EECF244321}">
                <p14:modId xmlns:p14="http://schemas.microsoft.com/office/powerpoint/2010/main" val="2461148475"/>
              </p:ext>
            </p:extLst>
          </p:nvPr>
        </p:nvGraphicFramePr>
        <p:xfrm>
          <a:off x="991400" y="1559293"/>
          <a:ext cx="10366411" cy="3507108"/>
        </p:xfrm>
        <a:graphic>
          <a:graphicData uri="http://schemas.openxmlformats.org/drawingml/2006/table">
            <a:tbl>
              <a:tblPr firstRow="1" bandRow="1">
                <a:tableStyleId>{93296810-A885-4BE3-A3E7-6D5BEEA58F35}</a:tableStyleId>
              </a:tblPr>
              <a:tblGrid>
                <a:gridCol w="8648302">
                  <a:extLst>
                    <a:ext uri="{9D8B030D-6E8A-4147-A177-3AD203B41FA5}">
                      <a16:colId xmlns:a16="http://schemas.microsoft.com/office/drawing/2014/main" val="20000"/>
                    </a:ext>
                  </a:extLst>
                </a:gridCol>
                <a:gridCol w="1718109">
                  <a:extLst>
                    <a:ext uri="{9D8B030D-6E8A-4147-A177-3AD203B41FA5}">
                      <a16:colId xmlns:a16="http://schemas.microsoft.com/office/drawing/2014/main" val="20001"/>
                    </a:ext>
                  </a:extLst>
                </a:gridCol>
              </a:tblGrid>
              <a:tr h="188791">
                <a:tc>
                  <a:txBody>
                    <a:bodyPr/>
                    <a:lstStyle/>
                    <a:p>
                      <a:r>
                        <a:rPr lang="en-US" dirty="0"/>
                        <a:t>Contents</a:t>
                      </a:r>
                    </a:p>
                  </a:txBody>
                  <a:tcPr/>
                </a:tc>
                <a:tc>
                  <a:txBody>
                    <a:bodyPr/>
                    <a:lstStyle/>
                    <a:p>
                      <a:r>
                        <a:rPr lang="en-US" dirty="0"/>
                        <a:t>Slides </a:t>
                      </a:r>
                    </a:p>
                  </a:txBody>
                  <a:tcPr/>
                </a:tc>
                <a:extLst>
                  <a:ext uri="{0D108BD9-81ED-4DB2-BD59-A6C34878D82A}">
                    <a16:rowId xmlns:a16="http://schemas.microsoft.com/office/drawing/2014/main" val="10000"/>
                  </a:ext>
                </a:extLst>
              </a:tr>
              <a:tr h="407036">
                <a:tc>
                  <a:txBody>
                    <a:bodyPr/>
                    <a:lstStyle/>
                    <a:p>
                      <a:r>
                        <a:rPr lang="en-GB" sz="1800" kern="1200" dirty="0">
                          <a:solidFill>
                            <a:schemeClr val="dk1"/>
                          </a:solidFill>
                          <a:effectLst/>
                          <a:latin typeface="+mn-lt"/>
                          <a:ea typeface="+mn-ea"/>
                          <a:cs typeface="+mn-cs"/>
                        </a:rPr>
                        <a:t>Typical stages with design and implementation of mitigation; key issues in offset implementation: who and how? Third party supply of offsets</a:t>
                      </a:r>
                    </a:p>
                  </a:txBody>
                  <a:tcPr/>
                </a:tc>
                <a:tc>
                  <a:txBody>
                    <a:bodyPr/>
                    <a:lstStyle/>
                    <a:p>
                      <a:r>
                        <a:rPr lang="en-US" dirty="0" smtClean="0"/>
                        <a:t>4</a:t>
                      </a:r>
                      <a:endParaRPr lang="en-US" dirty="0"/>
                    </a:p>
                  </a:txBody>
                  <a:tcPr/>
                </a:tc>
                <a:extLst>
                  <a:ext uri="{0D108BD9-81ED-4DB2-BD59-A6C34878D82A}">
                    <a16:rowId xmlns:a16="http://schemas.microsoft.com/office/drawing/2014/main" val="10001"/>
                  </a:ext>
                </a:extLst>
              </a:tr>
              <a:tr h="407036">
                <a:tc>
                  <a:txBody>
                    <a:bodyPr/>
                    <a:lstStyle/>
                    <a:p>
                      <a:r>
                        <a:rPr lang="en-GB" sz="1800" kern="1200" dirty="0">
                          <a:solidFill>
                            <a:schemeClr val="dk1"/>
                          </a:solidFill>
                          <a:effectLst/>
                          <a:latin typeface="+mn-lt"/>
                          <a:ea typeface="+mn-ea"/>
                          <a:cs typeface="+mn-cs"/>
                        </a:rPr>
                        <a:t>Key aspects for successful implementation; implementation options: mechanisms</a:t>
                      </a:r>
                    </a:p>
                  </a:txBody>
                  <a:tcPr/>
                </a:tc>
                <a:tc>
                  <a:txBody>
                    <a:bodyPr/>
                    <a:lstStyle/>
                    <a:p>
                      <a:r>
                        <a:rPr lang="en-US" dirty="0" smtClean="0"/>
                        <a:t>5-10</a:t>
                      </a:r>
                      <a:endParaRPr lang="en-US" dirty="0"/>
                    </a:p>
                  </a:txBody>
                  <a:tcPr/>
                </a:tc>
                <a:extLst>
                  <a:ext uri="{0D108BD9-81ED-4DB2-BD59-A6C34878D82A}">
                    <a16:rowId xmlns:a16="http://schemas.microsoft.com/office/drawing/2014/main" val="10002"/>
                  </a:ext>
                </a:extLst>
              </a:tr>
              <a:tr h="407036">
                <a:tc>
                  <a:txBody>
                    <a:bodyPr/>
                    <a:lstStyle/>
                    <a:p>
                      <a:r>
                        <a:rPr lang="en-GB" sz="1800" kern="1200" dirty="0">
                          <a:solidFill>
                            <a:schemeClr val="dk1"/>
                          </a:solidFill>
                          <a:effectLst/>
                          <a:latin typeface="+mn-lt"/>
                          <a:ea typeface="+mn-ea"/>
                          <a:cs typeface="+mn-cs"/>
                        </a:rPr>
                        <a:t>Single offsets, aggregated offsets and conservation banks.  How does a US Conservation Bank work?</a:t>
                      </a:r>
                    </a:p>
                  </a:txBody>
                  <a:tcPr/>
                </a:tc>
                <a:tc>
                  <a:txBody>
                    <a:bodyPr/>
                    <a:lstStyle/>
                    <a:p>
                      <a:r>
                        <a:rPr lang="en-US" dirty="0" smtClean="0"/>
                        <a:t>11-18</a:t>
                      </a:r>
                      <a:endParaRPr lang="en-US" dirty="0"/>
                    </a:p>
                  </a:txBody>
                  <a:tcPr/>
                </a:tc>
                <a:extLst>
                  <a:ext uri="{0D108BD9-81ED-4DB2-BD59-A6C34878D82A}">
                    <a16:rowId xmlns:a16="http://schemas.microsoft.com/office/drawing/2014/main" val="10003"/>
                  </a:ext>
                </a:extLst>
              </a:tr>
              <a:tr h="407036">
                <a:tc>
                  <a:txBody>
                    <a:bodyPr/>
                    <a:lstStyle/>
                    <a:p>
                      <a:r>
                        <a:rPr lang="en-GB" sz="1800" kern="1200" dirty="0">
                          <a:solidFill>
                            <a:schemeClr val="dk1"/>
                          </a:solidFill>
                          <a:effectLst/>
                          <a:latin typeface="+mn-lt"/>
                          <a:ea typeface="+mn-ea"/>
                          <a:cs typeface="+mn-cs"/>
                        </a:rPr>
                        <a:t>Biodiversity Offset (or Compensation) Management Plans; Monitoring, evaluation, adaptation, </a:t>
                      </a:r>
                      <a:r>
                        <a:rPr lang="en-GB" sz="1800" kern="1200" dirty="0" smtClean="0">
                          <a:solidFill>
                            <a:schemeClr val="dk1"/>
                          </a:solidFill>
                          <a:effectLst/>
                          <a:latin typeface="+mn-lt"/>
                          <a:ea typeface="+mn-ea"/>
                          <a:cs typeface="+mn-cs"/>
                        </a:rPr>
                        <a:t>enforcement</a:t>
                      </a:r>
                      <a:endParaRPr lang="en-GB" sz="1800" kern="1200" dirty="0">
                        <a:solidFill>
                          <a:schemeClr val="dk1"/>
                        </a:solidFill>
                        <a:effectLst/>
                        <a:latin typeface="+mn-lt"/>
                        <a:ea typeface="+mn-ea"/>
                        <a:cs typeface="+mn-cs"/>
                      </a:endParaRPr>
                    </a:p>
                  </a:txBody>
                  <a:tcPr/>
                </a:tc>
                <a:tc>
                  <a:txBody>
                    <a:bodyPr/>
                    <a:lstStyle/>
                    <a:p>
                      <a:r>
                        <a:rPr lang="en-US" dirty="0" smtClean="0"/>
                        <a:t>19-22</a:t>
                      </a:r>
                      <a:endParaRPr lang="en-US" dirty="0"/>
                    </a:p>
                  </a:txBody>
                  <a:tcPr/>
                </a:tc>
                <a:extLst>
                  <a:ext uri="{0D108BD9-81ED-4DB2-BD59-A6C34878D82A}">
                    <a16:rowId xmlns:a16="http://schemas.microsoft.com/office/drawing/2014/main" val="10004"/>
                  </a:ext>
                </a:extLst>
              </a:tr>
              <a:tr h="407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Conservation trust funds</a:t>
                      </a:r>
                    </a:p>
                  </a:txBody>
                  <a:tcPr/>
                </a:tc>
                <a:tc>
                  <a:txBody>
                    <a:bodyPr/>
                    <a:lstStyle/>
                    <a:p>
                      <a:r>
                        <a:rPr lang="en-US" dirty="0" smtClean="0"/>
                        <a:t>23-27</a:t>
                      </a:r>
                      <a:endParaRPr lang="en-US" dirty="0"/>
                    </a:p>
                  </a:txBody>
                  <a:tcPr/>
                </a:tc>
                <a:extLst>
                  <a:ext uri="{0D108BD9-81ED-4DB2-BD59-A6C34878D82A}">
                    <a16:rowId xmlns:a16="http://schemas.microsoft.com/office/drawing/2014/main" val="3185227508"/>
                  </a:ext>
                </a:extLst>
              </a:tr>
              <a:tr h="407036">
                <a:tc>
                  <a:txBody>
                    <a:bodyPr/>
                    <a:lstStyle/>
                    <a:p>
                      <a:r>
                        <a:rPr lang="en-US" dirty="0"/>
                        <a:t>Take home messages</a:t>
                      </a:r>
                    </a:p>
                  </a:txBody>
                  <a:tcPr/>
                </a:tc>
                <a:tc>
                  <a:txBody>
                    <a:bodyPr/>
                    <a:lstStyle/>
                    <a:p>
                      <a:r>
                        <a:rPr lang="en-US" dirty="0" smtClean="0"/>
                        <a:t>28</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2729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grpSp>
        <p:nvGrpSpPr>
          <p:cNvPr id="1003" name="Google Shape;1003;p67"/>
          <p:cNvGrpSpPr/>
          <p:nvPr/>
        </p:nvGrpSpPr>
        <p:grpSpPr>
          <a:xfrm>
            <a:off x="1834153" y="1298923"/>
            <a:ext cx="2044700" cy="1400175"/>
            <a:chOff x="196" y="1090"/>
            <a:chExt cx="1288" cy="882"/>
          </a:xfrm>
        </p:grpSpPr>
        <p:sp>
          <p:nvSpPr>
            <p:cNvPr id="1004" name="Google Shape;1004;p67"/>
            <p:cNvSpPr/>
            <p:nvPr/>
          </p:nvSpPr>
          <p:spPr>
            <a:xfrm>
              <a:off x="240" y="1296"/>
              <a:ext cx="1200" cy="624"/>
            </a:xfrm>
            <a:prstGeom prst="ellipse">
              <a:avLst/>
            </a:prstGeom>
            <a:solidFill>
              <a:schemeClr val="accent6">
                <a:lumMod val="40000"/>
                <a:lumOff val="60000"/>
              </a:schemeClr>
            </a:solidFill>
            <a:ln w="9525" cap="flat" cmpd="sng">
              <a:solidFill>
                <a:schemeClr val="accent6">
                  <a:lumMod val="40000"/>
                  <a:lumOff val="60000"/>
                </a:schemeClr>
              </a:solidFill>
              <a:prstDash val="solid"/>
              <a:round/>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1005" name="Google Shape;1005;p67"/>
            <p:cNvSpPr txBox="1"/>
            <p:nvPr/>
          </p:nvSpPr>
          <p:spPr>
            <a:xfrm>
              <a:off x="196" y="1090"/>
              <a:ext cx="1288" cy="882"/>
            </a:xfrm>
            <a:prstGeom prst="rect">
              <a:avLst/>
            </a:prstGeom>
            <a:noFill/>
            <a:ln>
              <a:noFill/>
            </a:ln>
          </p:spPr>
          <p:txBody>
            <a:bodyPr spcFirstLastPara="1" wrap="square" lIns="91425" tIns="45700" rIns="91425" bIns="45700" anchor="t" anchorCtr="0">
              <a:noAutofit/>
            </a:bodyPr>
            <a:lstStyle/>
            <a:p>
              <a:endParaRPr sz="1000" dirty="0">
                <a:solidFill>
                  <a:srgbClr val="000000"/>
                </a:solidFill>
                <a:latin typeface="Calibri"/>
                <a:ea typeface="Calibri"/>
                <a:cs typeface="Calibri"/>
                <a:sym typeface="Calibri"/>
              </a:endParaRPr>
            </a:p>
            <a:p>
              <a:pPr algn="ctr">
                <a:spcBef>
                  <a:spcPts val="1200"/>
                </a:spcBef>
              </a:pPr>
              <a:r>
                <a:rPr lang="en-US" sz="2400" b="1" dirty="0">
                  <a:solidFill>
                    <a:srgbClr val="000000"/>
                  </a:solidFill>
                  <a:latin typeface="Calibri"/>
                  <a:ea typeface="Calibri"/>
                  <a:cs typeface="Calibri"/>
                  <a:sym typeface="Calibri"/>
                </a:rPr>
                <a:t>Design</a:t>
              </a:r>
              <a:endParaRPr dirty="0"/>
            </a:p>
            <a:p>
              <a:pPr algn="ctr"/>
              <a:r>
                <a:rPr lang="en-US" sz="2400" b="1" dirty="0">
                  <a:solidFill>
                    <a:srgbClr val="C00000"/>
                  </a:solidFill>
                  <a:latin typeface="Calibri"/>
                  <a:ea typeface="Calibri"/>
                  <a:cs typeface="Calibri"/>
                  <a:sym typeface="Calibri"/>
                </a:rPr>
                <a:t>(short term)</a:t>
              </a:r>
              <a:endParaRPr dirty="0"/>
            </a:p>
            <a:p>
              <a:pPr>
                <a:spcBef>
                  <a:spcPts val="500"/>
                </a:spcBef>
              </a:pPr>
              <a:endParaRPr sz="1000" dirty="0">
                <a:solidFill>
                  <a:srgbClr val="000000"/>
                </a:solidFill>
                <a:latin typeface="Calibri"/>
                <a:ea typeface="Calibri"/>
                <a:cs typeface="Calibri"/>
                <a:sym typeface="Calibri"/>
              </a:endParaRPr>
            </a:p>
          </p:txBody>
        </p:sp>
      </p:grpSp>
      <p:grpSp>
        <p:nvGrpSpPr>
          <p:cNvPr id="1006" name="Google Shape;1006;p67"/>
          <p:cNvGrpSpPr/>
          <p:nvPr/>
        </p:nvGrpSpPr>
        <p:grpSpPr>
          <a:xfrm>
            <a:off x="1495182" y="3932153"/>
            <a:ext cx="2623757" cy="2417071"/>
            <a:chOff x="184" y="3443"/>
            <a:chExt cx="1584" cy="744"/>
          </a:xfrm>
        </p:grpSpPr>
        <p:sp>
          <p:nvSpPr>
            <p:cNvPr id="1007" name="Google Shape;1007;p67"/>
            <p:cNvSpPr/>
            <p:nvPr/>
          </p:nvSpPr>
          <p:spPr>
            <a:xfrm>
              <a:off x="184" y="3443"/>
              <a:ext cx="1584" cy="672"/>
            </a:xfrm>
            <a:prstGeom prst="ellipse">
              <a:avLst/>
            </a:prstGeom>
            <a:solidFill>
              <a:schemeClr val="accent6">
                <a:lumMod val="75000"/>
              </a:schemeClr>
            </a:solidFill>
            <a:ln w="9525" cap="flat" cmpd="sng">
              <a:solidFill>
                <a:srgbClr val="99CC00"/>
              </a:solidFill>
              <a:prstDash val="solid"/>
              <a:round/>
              <a:headEnd type="none" w="sm" len="sm"/>
              <a:tailEnd type="none" w="sm" len="sm"/>
            </a:ln>
          </p:spPr>
          <p:txBody>
            <a:bodyPr spcFirstLastPara="1" wrap="square" lIns="91425" tIns="45700" rIns="91425" bIns="45700" anchor="ctr" anchorCtr="0">
              <a:noAutofit/>
            </a:bodyPr>
            <a:lstStyle/>
            <a:p>
              <a:endParaRPr dirty="0">
                <a:solidFill>
                  <a:srgbClr val="000000"/>
                </a:solidFill>
                <a:latin typeface="Calibri"/>
                <a:ea typeface="Calibri"/>
                <a:cs typeface="Calibri"/>
                <a:sym typeface="Calibri"/>
              </a:endParaRPr>
            </a:p>
          </p:txBody>
        </p:sp>
        <p:sp>
          <p:nvSpPr>
            <p:cNvPr id="1008" name="Google Shape;1008;p67"/>
            <p:cNvSpPr txBox="1"/>
            <p:nvPr/>
          </p:nvSpPr>
          <p:spPr>
            <a:xfrm>
              <a:off x="353" y="3664"/>
              <a:ext cx="1415" cy="523"/>
            </a:xfrm>
            <a:prstGeom prst="rect">
              <a:avLst/>
            </a:prstGeom>
            <a:noFill/>
            <a:ln>
              <a:noFill/>
            </a:ln>
          </p:spPr>
          <p:txBody>
            <a:bodyPr spcFirstLastPara="1" wrap="square" lIns="91425" tIns="45700" rIns="91425" bIns="45700" anchor="t" anchorCtr="0">
              <a:noAutofit/>
            </a:bodyPr>
            <a:lstStyle/>
            <a:p>
              <a:r>
                <a:rPr lang="en-US" sz="2400" b="1">
                  <a:solidFill>
                    <a:srgbClr val="000000"/>
                  </a:solidFill>
                  <a:latin typeface="Calibri"/>
                  <a:ea typeface="Calibri"/>
                  <a:cs typeface="Calibri"/>
                  <a:sym typeface="Calibri"/>
                </a:rPr>
                <a:t>Implementation</a:t>
              </a:r>
              <a:endParaRPr/>
            </a:p>
            <a:p>
              <a:pPr algn="ctr"/>
              <a:r>
                <a:rPr lang="en-US" sz="2400" b="1">
                  <a:solidFill>
                    <a:srgbClr val="C00000"/>
                  </a:solidFill>
                  <a:latin typeface="Calibri"/>
                  <a:ea typeface="Calibri"/>
                  <a:cs typeface="Calibri"/>
                  <a:sym typeface="Calibri"/>
                </a:rPr>
                <a:t>(long term)</a:t>
              </a:r>
              <a:endParaRPr/>
            </a:p>
          </p:txBody>
        </p:sp>
      </p:grpSp>
      <p:sp>
        <p:nvSpPr>
          <p:cNvPr id="1009" name="Google Shape;1009;p67"/>
          <p:cNvSpPr txBox="1"/>
          <p:nvPr/>
        </p:nvSpPr>
        <p:spPr>
          <a:xfrm>
            <a:off x="1631504" y="908721"/>
            <a:ext cx="2580194" cy="461665"/>
          </a:xfrm>
          <a:prstGeom prst="rect">
            <a:avLst/>
          </a:prstGeom>
          <a:noFill/>
          <a:ln>
            <a:noFill/>
          </a:ln>
        </p:spPr>
        <p:txBody>
          <a:bodyPr spcFirstLastPara="1" wrap="square" lIns="91425" tIns="45700" rIns="91425" bIns="45700" anchor="t" anchorCtr="0">
            <a:noAutofit/>
          </a:bodyPr>
          <a:lstStyle/>
          <a:p>
            <a:r>
              <a:rPr lang="en-US" sz="2400" b="1">
                <a:solidFill>
                  <a:srgbClr val="000000"/>
                </a:solidFill>
                <a:latin typeface="Calibri"/>
                <a:ea typeface="Calibri"/>
                <a:cs typeface="Calibri"/>
                <a:sym typeface="Calibri"/>
              </a:rPr>
              <a:t>Two broad phases:</a:t>
            </a:r>
            <a:endParaRPr/>
          </a:p>
        </p:txBody>
      </p:sp>
      <p:sp>
        <p:nvSpPr>
          <p:cNvPr id="1010" name="Google Shape;1010;p67"/>
          <p:cNvSpPr txBox="1"/>
          <p:nvPr/>
        </p:nvSpPr>
        <p:spPr>
          <a:xfrm>
            <a:off x="4350653" y="1268761"/>
            <a:ext cx="7433859" cy="23748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533400" indent="-533400">
              <a:lnSpc>
                <a:spcPct val="120000"/>
              </a:lnSpc>
              <a:buClr>
                <a:srgbClr val="000000"/>
              </a:buClr>
              <a:buSzPts val="2000"/>
              <a:buFont typeface="Arial"/>
              <a:buChar char="•"/>
            </a:pPr>
            <a:r>
              <a:rPr lang="en-US" sz="2000" dirty="0">
                <a:solidFill>
                  <a:srgbClr val="000000"/>
                </a:solidFill>
                <a:latin typeface="Arial"/>
                <a:ea typeface="Arial"/>
                <a:cs typeface="Arial"/>
                <a:sym typeface="Arial"/>
              </a:rPr>
              <a:t>Orientation &amp; planning, with stakeholder involvement;</a:t>
            </a:r>
            <a:endParaRPr dirty="0"/>
          </a:p>
          <a:p>
            <a:pPr marL="533400" indent="-533400">
              <a:lnSpc>
                <a:spcPct val="120000"/>
              </a:lnSpc>
              <a:buClr>
                <a:srgbClr val="000000"/>
              </a:buClr>
              <a:buSzPts val="2000"/>
              <a:buFont typeface="Arial"/>
              <a:buChar char="•"/>
            </a:pPr>
            <a:r>
              <a:rPr lang="en-US" sz="2000" dirty="0">
                <a:solidFill>
                  <a:srgbClr val="000000"/>
                </a:solidFill>
                <a:latin typeface="Arial"/>
                <a:ea typeface="Arial"/>
                <a:cs typeface="Arial"/>
                <a:sym typeface="Arial"/>
              </a:rPr>
              <a:t>Applying the mitigation hierarchy;</a:t>
            </a:r>
            <a:endParaRPr dirty="0"/>
          </a:p>
          <a:p>
            <a:pPr marL="533400" indent="-533400">
              <a:lnSpc>
                <a:spcPct val="120000"/>
              </a:lnSpc>
              <a:buClr>
                <a:srgbClr val="000000"/>
              </a:buClr>
              <a:buSzPts val="2000"/>
              <a:buFont typeface="Arial"/>
              <a:buChar char="•"/>
            </a:pPr>
            <a:r>
              <a:rPr lang="en-US" sz="2000" dirty="0">
                <a:solidFill>
                  <a:srgbClr val="000000"/>
                </a:solidFill>
                <a:latin typeface="Arial"/>
                <a:ea typeface="Arial"/>
                <a:cs typeface="Arial"/>
                <a:sym typeface="Arial"/>
              </a:rPr>
              <a:t>Quantifying residual impacts and offset needs;</a:t>
            </a:r>
            <a:endParaRPr dirty="0"/>
          </a:p>
          <a:p>
            <a:pPr marL="533400" indent="-533400">
              <a:lnSpc>
                <a:spcPct val="120000"/>
              </a:lnSpc>
              <a:buClr>
                <a:srgbClr val="000000"/>
              </a:buClr>
              <a:buSzPts val="2000"/>
              <a:buFont typeface="Arial"/>
              <a:buChar char="•"/>
            </a:pPr>
            <a:r>
              <a:rPr lang="en-US" sz="2000" dirty="0">
                <a:solidFill>
                  <a:srgbClr val="000000"/>
                </a:solidFill>
                <a:latin typeface="Arial"/>
                <a:ea typeface="Arial"/>
                <a:cs typeface="Arial"/>
                <a:sym typeface="Arial"/>
              </a:rPr>
              <a:t>Determining offset options: sites, activities;</a:t>
            </a:r>
            <a:endParaRPr dirty="0"/>
          </a:p>
          <a:p>
            <a:pPr marL="533400" indent="-533400">
              <a:lnSpc>
                <a:spcPct val="120000"/>
              </a:lnSpc>
              <a:buClr>
                <a:srgbClr val="000000"/>
              </a:buClr>
              <a:buSzPts val="2000"/>
              <a:buFont typeface="Arial"/>
              <a:buChar char="•"/>
            </a:pPr>
            <a:r>
              <a:rPr lang="en-US" sz="2000" dirty="0">
                <a:solidFill>
                  <a:srgbClr val="000000"/>
                </a:solidFill>
                <a:latin typeface="Arial"/>
                <a:ea typeface="Arial"/>
                <a:cs typeface="Arial"/>
                <a:sym typeface="Arial"/>
              </a:rPr>
              <a:t>Designing final offset: prepare Biodiversity Offset Management Plan</a:t>
            </a:r>
            <a:endParaRPr dirty="0"/>
          </a:p>
        </p:txBody>
      </p:sp>
      <p:sp>
        <p:nvSpPr>
          <p:cNvPr id="1011" name="Google Shape;1011;p67"/>
          <p:cNvSpPr txBox="1"/>
          <p:nvPr/>
        </p:nvSpPr>
        <p:spPr>
          <a:xfrm>
            <a:off x="4367807" y="3933056"/>
            <a:ext cx="7416705" cy="2374837"/>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533400" indent="-533400">
              <a:lnSpc>
                <a:spcPct val="120000"/>
              </a:lnSpc>
              <a:buClr>
                <a:srgbClr val="000000"/>
              </a:buClr>
              <a:buSzPts val="2000"/>
              <a:buFont typeface="Arial"/>
              <a:buChar char="•"/>
            </a:pPr>
            <a:r>
              <a:rPr lang="en-US" sz="2000" dirty="0">
                <a:solidFill>
                  <a:srgbClr val="000000"/>
                </a:solidFill>
                <a:latin typeface="Arial"/>
                <a:ea typeface="Arial"/>
                <a:cs typeface="Arial"/>
                <a:sym typeface="Arial"/>
              </a:rPr>
              <a:t>Establishing appropriate governance, roles &amp; responsibilities of mitigation, with stakeholder involvement;</a:t>
            </a:r>
            <a:endParaRPr dirty="0"/>
          </a:p>
          <a:p>
            <a:pPr marL="533400" indent="-533400">
              <a:lnSpc>
                <a:spcPct val="120000"/>
              </a:lnSpc>
              <a:buClr>
                <a:srgbClr val="000000"/>
              </a:buClr>
              <a:buSzPts val="2000"/>
              <a:buFont typeface="Arial"/>
              <a:buChar char="•"/>
            </a:pPr>
            <a:r>
              <a:rPr lang="en-US" sz="2000" dirty="0">
                <a:solidFill>
                  <a:srgbClr val="000000"/>
                </a:solidFill>
                <a:latin typeface="Arial"/>
                <a:ea typeface="Arial"/>
                <a:cs typeface="Arial"/>
                <a:sym typeface="Arial"/>
              </a:rPr>
              <a:t>Ensuring adequate, sustainable financing and resources;</a:t>
            </a:r>
            <a:endParaRPr dirty="0"/>
          </a:p>
          <a:p>
            <a:pPr marL="533400" indent="-533400">
              <a:lnSpc>
                <a:spcPct val="120000"/>
              </a:lnSpc>
              <a:buClr>
                <a:srgbClr val="000000"/>
              </a:buClr>
              <a:buSzPts val="2000"/>
              <a:buFont typeface="Arial"/>
              <a:buChar char="•"/>
            </a:pPr>
            <a:r>
              <a:rPr lang="en-US" sz="2000" dirty="0">
                <a:solidFill>
                  <a:srgbClr val="000000"/>
                </a:solidFill>
                <a:latin typeface="Arial"/>
                <a:ea typeface="Arial"/>
                <a:cs typeface="Arial"/>
                <a:sym typeface="Arial"/>
              </a:rPr>
              <a:t>Establishing operations and management;</a:t>
            </a:r>
            <a:endParaRPr dirty="0"/>
          </a:p>
          <a:p>
            <a:pPr marL="533400" indent="-533400">
              <a:lnSpc>
                <a:spcPct val="120000"/>
              </a:lnSpc>
              <a:buClr>
                <a:srgbClr val="000000"/>
              </a:buClr>
              <a:buSzPts val="2000"/>
              <a:buFont typeface="Arial"/>
              <a:buChar char="•"/>
            </a:pPr>
            <a:r>
              <a:rPr lang="en-US" sz="2000" dirty="0">
                <a:solidFill>
                  <a:srgbClr val="000000"/>
                </a:solidFill>
                <a:latin typeface="Arial"/>
                <a:ea typeface="Arial"/>
                <a:cs typeface="Arial"/>
                <a:sym typeface="Arial"/>
              </a:rPr>
              <a:t>Implementing management plan  - adaptively</a:t>
            </a:r>
            <a:endParaRPr dirty="0"/>
          </a:p>
          <a:p>
            <a:pPr marL="533400" indent="-533400">
              <a:lnSpc>
                <a:spcPct val="120000"/>
              </a:lnSpc>
              <a:buClr>
                <a:srgbClr val="000000"/>
              </a:buClr>
              <a:buSzPts val="2000"/>
              <a:buFont typeface="Arial"/>
              <a:buChar char="•"/>
            </a:pPr>
            <a:r>
              <a:rPr lang="en-US" sz="2000" dirty="0">
                <a:solidFill>
                  <a:srgbClr val="000000"/>
                </a:solidFill>
                <a:latin typeface="Arial"/>
                <a:ea typeface="Arial"/>
                <a:cs typeface="Arial"/>
                <a:sym typeface="Arial"/>
              </a:rPr>
              <a:t>Monitoring and evaluation.</a:t>
            </a:r>
            <a:endParaRPr dirty="0"/>
          </a:p>
        </p:txBody>
      </p:sp>
      <p:cxnSp>
        <p:nvCxnSpPr>
          <p:cNvPr id="1012" name="Google Shape;1012;p67"/>
          <p:cNvCxnSpPr/>
          <p:nvPr/>
        </p:nvCxnSpPr>
        <p:spPr>
          <a:xfrm rot="10800000">
            <a:off x="2807060" y="2706603"/>
            <a:ext cx="0" cy="1143000"/>
          </a:xfrm>
          <a:prstGeom prst="straightConnector1">
            <a:avLst/>
          </a:prstGeom>
          <a:noFill/>
          <a:ln w="9525" cap="flat" cmpd="sng">
            <a:solidFill>
              <a:schemeClr val="dk1"/>
            </a:solidFill>
            <a:prstDash val="solid"/>
            <a:round/>
            <a:headEnd type="triangle" w="med" len="med"/>
            <a:tailEnd type="triangle" w="med" len="med"/>
          </a:ln>
        </p:spPr>
      </p:cxnSp>
      <p:sp>
        <p:nvSpPr>
          <p:cNvPr id="1013" name="Google Shape;1013;p67"/>
          <p:cNvSpPr/>
          <p:nvPr/>
        </p:nvSpPr>
        <p:spPr>
          <a:xfrm>
            <a:off x="3180184" y="97469"/>
            <a:ext cx="7596336" cy="480131"/>
          </a:xfrm>
          <a:prstGeom prst="rect">
            <a:avLst/>
          </a:prstGeom>
          <a:noFill/>
          <a:ln>
            <a:noFill/>
          </a:ln>
        </p:spPr>
        <p:txBody>
          <a:bodyPr spcFirstLastPara="1" wrap="square" lIns="91425" tIns="45700" rIns="91425" bIns="45700" anchor="t" anchorCtr="0">
            <a:noAutofit/>
          </a:bodyPr>
          <a:lstStyle/>
          <a:p>
            <a:pPr algn="ctr">
              <a:lnSpc>
                <a:spcPct val="90000"/>
              </a:lnSpc>
            </a:pPr>
            <a:r>
              <a:rPr lang="en-US" sz="2800" dirty="0">
                <a:solidFill>
                  <a:srgbClr val="FFFFFF"/>
                </a:solidFill>
                <a:latin typeface="Arial"/>
                <a:ea typeface="Arial"/>
                <a:cs typeface="Arial"/>
                <a:sym typeface="Arial"/>
              </a:rPr>
              <a:t>Typical stages with mitigation</a:t>
            </a:r>
            <a:endParaRPr sz="2800"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131618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70"/>
          <p:cNvSpPr txBox="1"/>
          <p:nvPr/>
        </p:nvSpPr>
        <p:spPr>
          <a:xfrm>
            <a:off x="2009328" y="140558"/>
            <a:ext cx="8839200" cy="480131"/>
          </a:xfrm>
          <a:prstGeom prst="rect">
            <a:avLst/>
          </a:prstGeom>
          <a:noFill/>
          <a:ln>
            <a:noFill/>
          </a:ln>
        </p:spPr>
        <p:txBody>
          <a:bodyPr spcFirstLastPara="1" wrap="square" lIns="91425" tIns="45700" rIns="91425" bIns="45700" anchor="t" anchorCtr="0">
            <a:noAutofit/>
          </a:bodyPr>
          <a:lstStyle/>
          <a:p>
            <a:pPr algn="ctr">
              <a:lnSpc>
                <a:spcPct val="90000"/>
              </a:lnSpc>
            </a:pPr>
            <a:r>
              <a:rPr lang="en-US" sz="2800">
                <a:solidFill>
                  <a:schemeClr val="lt1"/>
                </a:solidFill>
                <a:latin typeface="Arial"/>
                <a:ea typeface="Arial"/>
                <a:cs typeface="Arial"/>
                <a:sym typeface="Arial"/>
              </a:rPr>
              <a:t>Key issues in Offset Implementation</a:t>
            </a:r>
            <a:endParaRPr/>
          </a:p>
        </p:txBody>
      </p:sp>
      <p:grpSp>
        <p:nvGrpSpPr>
          <p:cNvPr id="1052" name="Google Shape;1052;p70"/>
          <p:cNvGrpSpPr/>
          <p:nvPr/>
        </p:nvGrpSpPr>
        <p:grpSpPr>
          <a:xfrm>
            <a:off x="3022265" y="1091387"/>
            <a:ext cx="8475005" cy="5505939"/>
            <a:chOff x="99552" y="26"/>
            <a:chExt cx="8475005" cy="5505939"/>
          </a:xfrm>
        </p:grpSpPr>
        <p:sp>
          <p:nvSpPr>
            <p:cNvPr id="1053" name="Google Shape;1053;p70"/>
            <p:cNvSpPr/>
            <p:nvPr/>
          </p:nvSpPr>
          <p:spPr>
            <a:xfrm>
              <a:off x="99552" y="26"/>
              <a:ext cx="2640090" cy="851259"/>
            </a:xfrm>
            <a:prstGeom prst="roundRect">
              <a:avLst>
                <a:gd name="adj" fmla="val 10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endParaRPr/>
            </a:p>
          </p:txBody>
        </p:sp>
        <p:sp>
          <p:nvSpPr>
            <p:cNvPr id="1054" name="Google Shape;1054;p70"/>
            <p:cNvSpPr txBox="1"/>
            <p:nvPr/>
          </p:nvSpPr>
          <p:spPr>
            <a:xfrm>
              <a:off x="124485" y="24959"/>
              <a:ext cx="2590224" cy="801393"/>
            </a:xfrm>
            <a:prstGeom prst="rect">
              <a:avLst/>
            </a:prstGeom>
            <a:solidFill>
              <a:schemeClr val="accent6"/>
            </a:solidFill>
            <a:ln>
              <a:noFill/>
            </a:ln>
          </p:spPr>
          <p:txBody>
            <a:bodyPr spcFirstLastPara="1" wrap="square" lIns="30475" tIns="20300" rIns="30475" bIns="20300" anchor="ctr" anchorCtr="0">
              <a:noAutofit/>
            </a:bodyPr>
            <a:lstStyle/>
            <a:p>
              <a:pPr algn="ctr">
                <a:lnSpc>
                  <a:spcPct val="90000"/>
                </a:lnSpc>
              </a:pPr>
              <a:r>
                <a:rPr lang="en-US" sz="1600" b="1" dirty="0">
                  <a:solidFill>
                    <a:schemeClr val="lt1"/>
                  </a:solidFill>
                  <a:latin typeface="Calibri"/>
                  <a:ea typeface="Calibri"/>
                  <a:cs typeface="Calibri"/>
                  <a:sym typeface="Calibri"/>
                </a:rPr>
                <a:t>How will the offset operate and be managed?</a:t>
              </a:r>
              <a:endParaRPr sz="1600" dirty="0">
                <a:solidFill>
                  <a:schemeClr val="lt1"/>
                </a:solidFill>
                <a:latin typeface="Calibri"/>
                <a:ea typeface="Calibri"/>
                <a:cs typeface="Calibri"/>
                <a:sym typeface="Calibri"/>
              </a:endParaRPr>
            </a:p>
          </p:txBody>
        </p:sp>
        <p:sp>
          <p:nvSpPr>
            <p:cNvPr id="1055" name="Google Shape;1055;p70"/>
            <p:cNvSpPr/>
            <p:nvPr/>
          </p:nvSpPr>
          <p:spPr>
            <a:xfrm>
              <a:off x="363561" y="851285"/>
              <a:ext cx="264009" cy="641550"/>
            </a:xfrm>
            <a:custGeom>
              <a:avLst/>
              <a:gdLst/>
              <a:ahLst/>
              <a:cxnLst/>
              <a:rect l="l" t="t" r="r" b="b"/>
              <a:pathLst>
                <a:path w="120000" h="120000" extrusionOk="0">
                  <a:moveTo>
                    <a:pt x="0" y="0"/>
                  </a:moveTo>
                  <a:lnTo>
                    <a:pt x="0" y="120000"/>
                  </a:lnTo>
                  <a:lnTo>
                    <a:pt x="120000" y="120000"/>
                  </a:lnTo>
                </a:path>
              </a:pathLst>
            </a:custGeom>
            <a:noFill/>
            <a:ln w="9525" cap="flat" cmpd="sng">
              <a:solidFill>
                <a:srgbClr val="487AA8"/>
              </a:solidFill>
              <a:prstDash val="solid"/>
              <a:miter lim="8000"/>
              <a:headEnd type="none" w="sm" len="sm"/>
              <a:tailEnd type="none" w="sm" len="sm"/>
            </a:ln>
          </p:spPr>
        </p:sp>
        <p:sp>
          <p:nvSpPr>
            <p:cNvPr id="1056" name="Google Shape;1056;p70"/>
            <p:cNvSpPr/>
            <p:nvPr/>
          </p:nvSpPr>
          <p:spPr>
            <a:xfrm>
              <a:off x="627570" y="1033672"/>
              <a:ext cx="1966536" cy="918326"/>
            </a:xfrm>
            <a:prstGeom prst="roundRect">
              <a:avLst>
                <a:gd name="adj" fmla="val 10000"/>
              </a:avLst>
            </a:prstGeom>
            <a:solidFill>
              <a:schemeClr val="lt1">
                <a:alpha val="89803"/>
              </a:schemeClr>
            </a:solidFill>
            <a:ln w="9525" cap="flat" cmpd="sng">
              <a:solidFill>
                <a:srgbClr val="599BD5"/>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57" name="Google Shape;1057;p70"/>
            <p:cNvSpPr txBox="1"/>
            <p:nvPr/>
          </p:nvSpPr>
          <p:spPr>
            <a:xfrm>
              <a:off x="654467" y="1060569"/>
              <a:ext cx="1912742" cy="864532"/>
            </a:xfrm>
            <a:prstGeom prst="rect">
              <a:avLst/>
            </a:prstGeom>
            <a:noFill/>
            <a:ln>
              <a:noFill/>
            </a:ln>
          </p:spPr>
          <p:txBody>
            <a:bodyPr spcFirstLastPara="1" wrap="square" lIns="30475" tIns="20300" rIns="30475" bIns="20300" anchor="ctr" anchorCtr="0">
              <a:noAutofit/>
            </a:bodyPr>
            <a:lstStyle/>
            <a:p>
              <a:pPr algn="ctr">
                <a:lnSpc>
                  <a:spcPct val="90000"/>
                </a:lnSpc>
              </a:pPr>
              <a:r>
                <a:rPr lang="en-US" sz="1600" b="1" dirty="0">
                  <a:solidFill>
                    <a:schemeClr val="dk1"/>
                  </a:solidFill>
                  <a:latin typeface="Calibri"/>
                  <a:ea typeface="Calibri"/>
                  <a:cs typeface="Calibri"/>
                  <a:sym typeface="Calibri"/>
                </a:rPr>
                <a:t>Roles and Responsibilities of Potential Stakeholders</a:t>
              </a:r>
              <a:endParaRPr dirty="0"/>
            </a:p>
          </p:txBody>
        </p:sp>
        <p:sp>
          <p:nvSpPr>
            <p:cNvPr id="1058" name="Google Shape;1058;p70"/>
            <p:cNvSpPr/>
            <p:nvPr/>
          </p:nvSpPr>
          <p:spPr>
            <a:xfrm>
              <a:off x="363561" y="851285"/>
              <a:ext cx="264009" cy="1611175"/>
            </a:xfrm>
            <a:custGeom>
              <a:avLst/>
              <a:gdLst/>
              <a:ahLst/>
              <a:cxnLst/>
              <a:rect l="l" t="t" r="r" b="b"/>
              <a:pathLst>
                <a:path w="120000" h="120000" extrusionOk="0">
                  <a:moveTo>
                    <a:pt x="0" y="0"/>
                  </a:moveTo>
                  <a:lnTo>
                    <a:pt x="0" y="119999"/>
                  </a:lnTo>
                  <a:lnTo>
                    <a:pt x="120000" y="119999"/>
                  </a:lnTo>
                </a:path>
              </a:pathLst>
            </a:custGeom>
            <a:noFill/>
            <a:ln w="9525" cap="flat" cmpd="sng">
              <a:solidFill>
                <a:srgbClr val="487AA8"/>
              </a:solidFill>
              <a:prstDash val="solid"/>
              <a:miter lim="8000"/>
              <a:headEnd type="none" w="sm" len="sm"/>
              <a:tailEnd type="none" w="sm" len="sm"/>
            </a:ln>
          </p:spPr>
        </p:sp>
        <p:sp>
          <p:nvSpPr>
            <p:cNvPr id="1059" name="Google Shape;1059;p70"/>
            <p:cNvSpPr/>
            <p:nvPr/>
          </p:nvSpPr>
          <p:spPr>
            <a:xfrm>
              <a:off x="627570" y="2134386"/>
              <a:ext cx="2027269" cy="656148"/>
            </a:xfrm>
            <a:prstGeom prst="roundRect">
              <a:avLst>
                <a:gd name="adj" fmla="val 10000"/>
              </a:avLst>
            </a:prstGeom>
            <a:solidFill>
              <a:schemeClr val="lt1">
                <a:alpha val="89803"/>
              </a:schemeClr>
            </a:solidFill>
            <a:ln w="9525" cap="flat" cmpd="sng">
              <a:solidFill>
                <a:srgbClr val="599BD5"/>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60" name="Google Shape;1060;p70"/>
            <p:cNvSpPr txBox="1"/>
            <p:nvPr/>
          </p:nvSpPr>
          <p:spPr>
            <a:xfrm>
              <a:off x="646788" y="2153604"/>
              <a:ext cx="1988833" cy="617712"/>
            </a:xfrm>
            <a:prstGeom prst="rect">
              <a:avLst/>
            </a:prstGeom>
            <a:noFill/>
            <a:ln>
              <a:noFill/>
            </a:ln>
          </p:spPr>
          <p:txBody>
            <a:bodyPr spcFirstLastPara="1" wrap="square" lIns="30475" tIns="20300" rIns="30475" bIns="20300" anchor="ctr" anchorCtr="0">
              <a:noAutofit/>
            </a:bodyPr>
            <a:lstStyle/>
            <a:p>
              <a:pPr algn="ctr">
                <a:lnSpc>
                  <a:spcPct val="90000"/>
                </a:lnSpc>
              </a:pPr>
              <a:r>
                <a:rPr lang="en-US" sz="1600" b="1">
                  <a:solidFill>
                    <a:schemeClr val="dk1"/>
                  </a:solidFill>
                  <a:latin typeface="Calibri"/>
                  <a:ea typeface="Calibri"/>
                  <a:cs typeface="Calibri"/>
                  <a:sym typeface="Calibri"/>
                </a:rPr>
                <a:t>Legal Issues</a:t>
              </a:r>
              <a:endParaRPr/>
            </a:p>
          </p:txBody>
        </p:sp>
        <p:sp>
          <p:nvSpPr>
            <p:cNvPr id="1061" name="Google Shape;1061;p70"/>
            <p:cNvSpPr/>
            <p:nvPr/>
          </p:nvSpPr>
          <p:spPr>
            <a:xfrm>
              <a:off x="363561" y="851285"/>
              <a:ext cx="264009" cy="2519514"/>
            </a:xfrm>
            <a:custGeom>
              <a:avLst/>
              <a:gdLst/>
              <a:ahLst/>
              <a:cxnLst/>
              <a:rect l="l" t="t" r="r" b="b"/>
              <a:pathLst>
                <a:path w="120000" h="120000" extrusionOk="0">
                  <a:moveTo>
                    <a:pt x="0" y="0"/>
                  </a:moveTo>
                  <a:lnTo>
                    <a:pt x="0" y="120000"/>
                  </a:lnTo>
                  <a:lnTo>
                    <a:pt x="120000" y="120000"/>
                  </a:lnTo>
                </a:path>
              </a:pathLst>
            </a:custGeom>
            <a:noFill/>
            <a:ln w="9525" cap="flat" cmpd="sng">
              <a:solidFill>
                <a:srgbClr val="487AA8"/>
              </a:solidFill>
              <a:prstDash val="solid"/>
              <a:miter lim="8000"/>
              <a:headEnd type="none" w="sm" len="sm"/>
              <a:tailEnd type="none" w="sm" len="sm"/>
            </a:ln>
          </p:spPr>
        </p:sp>
        <p:sp>
          <p:nvSpPr>
            <p:cNvPr id="1062" name="Google Shape;1062;p70"/>
            <p:cNvSpPr/>
            <p:nvPr/>
          </p:nvSpPr>
          <p:spPr>
            <a:xfrm>
              <a:off x="627570" y="2972922"/>
              <a:ext cx="2009725" cy="795755"/>
            </a:xfrm>
            <a:prstGeom prst="roundRect">
              <a:avLst>
                <a:gd name="adj" fmla="val 10000"/>
              </a:avLst>
            </a:prstGeom>
            <a:solidFill>
              <a:schemeClr val="lt1">
                <a:alpha val="89803"/>
              </a:schemeClr>
            </a:solidFill>
            <a:ln w="9525" cap="flat" cmpd="sng">
              <a:solidFill>
                <a:srgbClr val="599BD5"/>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63" name="Google Shape;1063;p70"/>
            <p:cNvSpPr txBox="1"/>
            <p:nvPr/>
          </p:nvSpPr>
          <p:spPr>
            <a:xfrm>
              <a:off x="650877" y="2996229"/>
              <a:ext cx="1963111" cy="749141"/>
            </a:xfrm>
            <a:prstGeom prst="rect">
              <a:avLst/>
            </a:prstGeom>
            <a:noFill/>
            <a:ln>
              <a:noFill/>
            </a:ln>
          </p:spPr>
          <p:txBody>
            <a:bodyPr spcFirstLastPara="1" wrap="square" lIns="30475" tIns="20300" rIns="30475" bIns="20300" anchor="ctr" anchorCtr="0">
              <a:noAutofit/>
            </a:bodyPr>
            <a:lstStyle/>
            <a:p>
              <a:pPr algn="ctr">
                <a:lnSpc>
                  <a:spcPct val="90000"/>
                </a:lnSpc>
              </a:pPr>
              <a:r>
                <a:rPr lang="en-US" sz="1600" b="1">
                  <a:solidFill>
                    <a:schemeClr val="dk1"/>
                  </a:solidFill>
                  <a:latin typeface="Calibri"/>
                  <a:ea typeface="Calibri"/>
                  <a:cs typeface="Calibri"/>
                  <a:sym typeface="Calibri"/>
                </a:rPr>
                <a:t>Institutional Issues</a:t>
              </a:r>
              <a:endParaRPr/>
            </a:p>
          </p:txBody>
        </p:sp>
        <p:sp>
          <p:nvSpPr>
            <p:cNvPr id="1064" name="Google Shape;1064;p70"/>
            <p:cNvSpPr/>
            <p:nvPr/>
          </p:nvSpPr>
          <p:spPr>
            <a:xfrm>
              <a:off x="363561" y="851285"/>
              <a:ext cx="264009" cy="3490382"/>
            </a:xfrm>
            <a:custGeom>
              <a:avLst/>
              <a:gdLst/>
              <a:ahLst/>
              <a:cxnLst/>
              <a:rect l="l" t="t" r="r" b="b"/>
              <a:pathLst>
                <a:path w="120000" h="120000" extrusionOk="0">
                  <a:moveTo>
                    <a:pt x="0" y="0"/>
                  </a:moveTo>
                  <a:lnTo>
                    <a:pt x="0" y="120000"/>
                  </a:lnTo>
                  <a:lnTo>
                    <a:pt x="120000" y="120000"/>
                  </a:lnTo>
                </a:path>
              </a:pathLst>
            </a:custGeom>
            <a:noFill/>
            <a:ln w="9525" cap="flat" cmpd="sng">
              <a:solidFill>
                <a:srgbClr val="487AA8"/>
              </a:solidFill>
              <a:prstDash val="solid"/>
              <a:miter lim="8000"/>
              <a:headEnd type="none" w="sm" len="sm"/>
              <a:tailEnd type="none" w="sm" len="sm"/>
            </a:ln>
          </p:spPr>
        </p:sp>
        <p:sp>
          <p:nvSpPr>
            <p:cNvPr id="1065" name="Google Shape;1065;p70"/>
            <p:cNvSpPr/>
            <p:nvPr/>
          </p:nvSpPr>
          <p:spPr>
            <a:xfrm>
              <a:off x="627570" y="3951064"/>
              <a:ext cx="1998624" cy="781207"/>
            </a:xfrm>
            <a:prstGeom prst="roundRect">
              <a:avLst>
                <a:gd name="adj" fmla="val 10000"/>
              </a:avLst>
            </a:prstGeom>
            <a:solidFill>
              <a:schemeClr val="lt1">
                <a:alpha val="89803"/>
              </a:schemeClr>
            </a:solidFill>
            <a:ln w="9525" cap="flat" cmpd="sng">
              <a:solidFill>
                <a:srgbClr val="599BD5"/>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66" name="Google Shape;1066;p70"/>
            <p:cNvSpPr txBox="1"/>
            <p:nvPr/>
          </p:nvSpPr>
          <p:spPr>
            <a:xfrm>
              <a:off x="650451" y="3973945"/>
              <a:ext cx="1952862" cy="735445"/>
            </a:xfrm>
            <a:prstGeom prst="rect">
              <a:avLst/>
            </a:prstGeom>
            <a:noFill/>
            <a:ln>
              <a:noFill/>
            </a:ln>
          </p:spPr>
          <p:txBody>
            <a:bodyPr spcFirstLastPara="1" wrap="square" lIns="30475" tIns="20300" rIns="30475" bIns="20300" anchor="ctr" anchorCtr="0">
              <a:noAutofit/>
            </a:bodyPr>
            <a:lstStyle/>
            <a:p>
              <a:pPr algn="ctr">
                <a:lnSpc>
                  <a:spcPct val="90000"/>
                </a:lnSpc>
              </a:pPr>
              <a:r>
                <a:rPr lang="en-US" sz="1600" b="1">
                  <a:solidFill>
                    <a:schemeClr val="dk1"/>
                  </a:solidFill>
                  <a:latin typeface="Calibri"/>
                  <a:ea typeface="Calibri"/>
                  <a:cs typeface="Calibri"/>
                  <a:sym typeface="Calibri"/>
                </a:rPr>
                <a:t>Biodiversity Offset Management Plan</a:t>
              </a:r>
              <a:endParaRPr/>
            </a:p>
          </p:txBody>
        </p:sp>
        <p:sp>
          <p:nvSpPr>
            <p:cNvPr id="1067" name="Google Shape;1067;p70"/>
            <p:cNvSpPr/>
            <p:nvPr/>
          </p:nvSpPr>
          <p:spPr>
            <a:xfrm>
              <a:off x="3104417" y="26"/>
              <a:ext cx="2475562" cy="886445"/>
            </a:xfrm>
            <a:prstGeom prst="roundRect">
              <a:avLst>
                <a:gd name="adj" fmla="val 10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endParaRPr/>
            </a:p>
          </p:txBody>
        </p:sp>
        <p:sp>
          <p:nvSpPr>
            <p:cNvPr id="1068" name="Google Shape;1068;p70"/>
            <p:cNvSpPr txBox="1"/>
            <p:nvPr/>
          </p:nvSpPr>
          <p:spPr>
            <a:xfrm>
              <a:off x="3130380" y="25989"/>
              <a:ext cx="2423636" cy="834519"/>
            </a:xfrm>
            <a:prstGeom prst="rect">
              <a:avLst/>
            </a:prstGeom>
            <a:solidFill>
              <a:schemeClr val="accent6"/>
            </a:solidFill>
            <a:ln>
              <a:noFill/>
            </a:ln>
          </p:spPr>
          <p:txBody>
            <a:bodyPr spcFirstLastPara="1" wrap="square" lIns="30475" tIns="20300" rIns="30475" bIns="20300" anchor="ctr" anchorCtr="0">
              <a:noAutofit/>
            </a:bodyPr>
            <a:lstStyle/>
            <a:p>
              <a:pPr algn="ctr">
                <a:lnSpc>
                  <a:spcPct val="90000"/>
                </a:lnSpc>
              </a:pPr>
              <a:r>
                <a:rPr lang="en-US" sz="1600" b="1" dirty="0">
                  <a:solidFill>
                    <a:schemeClr val="lt1"/>
                  </a:solidFill>
                  <a:latin typeface="Calibri"/>
                  <a:ea typeface="Calibri"/>
                  <a:cs typeface="Calibri"/>
                  <a:sym typeface="Calibri"/>
                </a:rPr>
                <a:t>How will the offset be financed?</a:t>
              </a:r>
              <a:endParaRPr dirty="0"/>
            </a:p>
          </p:txBody>
        </p:sp>
        <p:sp>
          <p:nvSpPr>
            <p:cNvPr id="1069" name="Google Shape;1069;p70"/>
            <p:cNvSpPr/>
            <p:nvPr/>
          </p:nvSpPr>
          <p:spPr>
            <a:xfrm>
              <a:off x="3351973" y="886471"/>
              <a:ext cx="247556" cy="528357"/>
            </a:xfrm>
            <a:custGeom>
              <a:avLst/>
              <a:gdLst/>
              <a:ahLst/>
              <a:cxnLst/>
              <a:rect l="l" t="t" r="r" b="b"/>
              <a:pathLst>
                <a:path w="120000" h="120000" extrusionOk="0">
                  <a:moveTo>
                    <a:pt x="0" y="0"/>
                  </a:moveTo>
                  <a:lnTo>
                    <a:pt x="0" y="120000"/>
                  </a:lnTo>
                  <a:lnTo>
                    <a:pt x="120000" y="120000"/>
                  </a:lnTo>
                </a:path>
              </a:pathLst>
            </a:custGeom>
            <a:noFill/>
            <a:ln w="9525" cap="flat" cmpd="sng">
              <a:solidFill>
                <a:srgbClr val="487AA8"/>
              </a:solidFill>
              <a:prstDash val="solid"/>
              <a:miter lim="8000"/>
              <a:headEnd type="none" w="sm" len="sm"/>
              <a:tailEnd type="none" w="sm" len="sm"/>
            </a:ln>
          </p:spPr>
        </p:sp>
        <p:sp>
          <p:nvSpPr>
            <p:cNvPr id="1070" name="Google Shape;1070;p70"/>
            <p:cNvSpPr/>
            <p:nvPr/>
          </p:nvSpPr>
          <p:spPr>
            <a:xfrm>
              <a:off x="3599529" y="1068858"/>
              <a:ext cx="1970329" cy="691940"/>
            </a:xfrm>
            <a:prstGeom prst="roundRect">
              <a:avLst>
                <a:gd name="adj" fmla="val 10000"/>
              </a:avLst>
            </a:prstGeom>
            <a:solidFill>
              <a:schemeClr val="lt1">
                <a:alpha val="89803"/>
              </a:schemeClr>
            </a:solidFill>
            <a:ln w="9525" cap="flat" cmpd="sng">
              <a:solidFill>
                <a:srgbClr val="599BD5"/>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71" name="Google Shape;1071;p70"/>
            <p:cNvSpPr txBox="1"/>
            <p:nvPr/>
          </p:nvSpPr>
          <p:spPr>
            <a:xfrm>
              <a:off x="3619795" y="1089124"/>
              <a:ext cx="1929797" cy="651408"/>
            </a:xfrm>
            <a:prstGeom prst="rect">
              <a:avLst/>
            </a:prstGeom>
            <a:noFill/>
            <a:ln>
              <a:noFill/>
            </a:ln>
          </p:spPr>
          <p:txBody>
            <a:bodyPr spcFirstLastPara="1" wrap="square" lIns="30475" tIns="20300" rIns="30475" bIns="20300" anchor="ctr" anchorCtr="0">
              <a:noAutofit/>
            </a:bodyPr>
            <a:lstStyle/>
            <a:p>
              <a:pPr algn="ctr">
                <a:lnSpc>
                  <a:spcPct val="90000"/>
                </a:lnSpc>
              </a:pPr>
              <a:r>
                <a:rPr lang="en-US" sz="1600" b="1">
                  <a:solidFill>
                    <a:schemeClr val="dk1"/>
                  </a:solidFill>
                  <a:latin typeface="Calibri"/>
                  <a:ea typeface="Calibri"/>
                  <a:cs typeface="Calibri"/>
                  <a:sym typeface="Calibri"/>
                </a:rPr>
                <a:t> Calculate short and long-term costs</a:t>
              </a:r>
              <a:endParaRPr/>
            </a:p>
          </p:txBody>
        </p:sp>
        <p:sp>
          <p:nvSpPr>
            <p:cNvPr id="1072" name="Google Shape;1072;p70"/>
            <p:cNvSpPr/>
            <p:nvPr/>
          </p:nvSpPr>
          <p:spPr>
            <a:xfrm>
              <a:off x="3351973" y="886471"/>
              <a:ext cx="247556" cy="1460457"/>
            </a:xfrm>
            <a:custGeom>
              <a:avLst/>
              <a:gdLst/>
              <a:ahLst/>
              <a:cxnLst/>
              <a:rect l="l" t="t" r="r" b="b"/>
              <a:pathLst>
                <a:path w="120000" h="120000" extrusionOk="0">
                  <a:moveTo>
                    <a:pt x="0" y="0"/>
                  </a:moveTo>
                  <a:lnTo>
                    <a:pt x="0" y="120000"/>
                  </a:lnTo>
                  <a:lnTo>
                    <a:pt x="120000" y="120000"/>
                  </a:lnTo>
                </a:path>
              </a:pathLst>
            </a:custGeom>
            <a:noFill/>
            <a:ln w="9525" cap="flat" cmpd="sng">
              <a:solidFill>
                <a:srgbClr val="487AA8"/>
              </a:solidFill>
              <a:prstDash val="solid"/>
              <a:miter lim="8000"/>
              <a:headEnd type="none" w="sm" len="sm"/>
              <a:tailEnd type="none" w="sm" len="sm"/>
            </a:ln>
          </p:spPr>
        </p:sp>
        <p:sp>
          <p:nvSpPr>
            <p:cNvPr id="1073" name="Google Shape;1073;p70"/>
            <p:cNvSpPr/>
            <p:nvPr/>
          </p:nvSpPr>
          <p:spPr>
            <a:xfrm>
              <a:off x="3599529" y="1943186"/>
              <a:ext cx="1958563" cy="807486"/>
            </a:xfrm>
            <a:prstGeom prst="roundRect">
              <a:avLst>
                <a:gd name="adj" fmla="val 10000"/>
              </a:avLst>
            </a:prstGeom>
            <a:solidFill>
              <a:schemeClr val="lt1">
                <a:alpha val="89803"/>
              </a:schemeClr>
            </a:solidFill>
            <a:ln w="9525" cap="flat" cmpd="sng">
              <a:solidFill>
                <a:srgbClr val="599BD5"/>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74" name="Google Shape;1074;p70"/>
            <p:cNvSpPr txBox="1"/>
            <p:nvPr/>
          </p:nvSpPr>
          <p:spPr>
            <a:xfrm>
              <a:off x="3623179" y="1966836"/>
              <a:ext cx="1911263" cy="760186"/>
            </a:xfrm>
            <a:prstGeom prst="rect">
              <a:avLst/>
            </a:prstGeom>
            <a:noFill/>
            <a:ln>
              <a:noFill/>
            </a:ln>
          </p:spPr>
          <p:txBody>
            <a:bodyPr spcFirstLastPara="1" wrap="square" lIns="30475" tIns="20300" rIns="30475" bIns="20300" anchor="ctr" anchorCtr="0">
              <a:noAutofit/>
            </a:bodyPr>
            <a:lstStyle/>
            <a:p>
              <a:pPr algn="ctr">
                <a:lnSpc>
                  <a:spcPct val="90000"/>
                </a:lnSpc>
              </a:pPr>
              <a:r>
                <a:rPr lang="en-US" sz="1600" b="1">
                  <a:solidFill>
                    <a:schemeClr val="dk1"/>
                  </a:solidFill>
                  <a:latin typeface="Calibri"/>
                  <a:ea typeface="Calibri"/>
                  <a:cs typeface="Calibri"/>
                  <a:sym typeface="Calibri"/>
                </a:rPr>
                <a:t> Potential Trust Fund Options</a:t>
              </a:r>
              <a:endParaRPr/>
            </a:p>
          </p:txBody>
        </p:sp>
        <p:sp>
          <p:nvSpPr>
            <p:cNvPr id="1075" name="Google Shape;1075;p70"/>
            <p:cNvSpPr/>
            <p:nvPr/>
          </p:nvSpPr>
          <p:spPr>
            <a:xfrm>
              <a:off x="3351973" y="886471"/>
              <a:ext cx="247556" cy="2482154"/>
            </a:xfrm>
            <a:custGeom>
              <a:avLst/>
              <a:gdLst/>
              <a:ahLst/>
              <a:cxnLst/>
              <a:rect l="l" t="t" r="r" b="b"/>
              <a:pathLst>
                <a:path w="120000" h="120000" extrusionOk="0">
                  <a:moveTo>
                    <a:pt x="0" y="0"/>
                  </a:moveTo>
                  <a:lnTo>
                    <a:pt x="0" y="119999"/>
                  </a:lnTo>
                  <a:lnTo>
                    <a:pt x="120000" y="119999"/>
                  </a:lnTo>
                </a:path>
              </a:pathLst>
            </a:custGeom>
            <a:noFill/>
            <a:ln w="9525" cap="flat" cmpd="sng">
              <a:solidFill>
                <a:srgbClr val="487AA8"/>
              </a:solidFill>
              <a:prstDash val="solid"/>
              <a:miter lim="8000"/>
              <a:headEnd type="none" w="sm" len="sm"/>
              <a:tailEnd type="none" w="sm" len="sm"/>
            </a:ln>
          </p:spPr>
        </p:sp>
        <p:sp>
          <p:nvSpPr>
            <p:cNvPr id="1076" name="Google Shape;1076;p70"/>
            <p:cNvSpPr/>
            <p:nvPr/>
          </p:nvSpPr>
          <p:spPr>
            <a:xfrm>
              <a:off x="3599529" y="2933059"/>
              <a:ext cx="1961610" cy="871132"/>
            </a:xfrm>
            <a:prstGeom prst="roundRect">
              <a:avLst>
                <a:gd name="adj" fmla="val 10000"/>
              </a:avLst>
            </a:prstGeom>
            <a:solidFill>
              <a:schemeClr val="lt1">
                <a:alpha val="89803"/>
              </a:schemeClr>
            </a:solidFill>
            <a:ln w="9525" cap="flat" cmpd="sng">
              <a:solidFill>
                <a:srgbClr val="599BD5"/>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77" name="Google Shape;1077;p70"/>
            <p:cNvSpPr txBox="1"/>
            <p:nvPr/>
          </p:nvSpPr>
          <p:spPr>
            <a:xfrm>
              <a:off x="3625044" y="2958574"/>
              <a:ext cx="1910580" cy="820102"/>
            </a:xfrm>
            <a:prstGeom prst="rect">
              <a:avLst/>
            </a:prstGeom>
            <a:noFill/>
            <a:ln>
              <a:noFill/>
            </a:ln>
          </p:spPr>
          <p:txBody>
            <a:bodyPr spcFirstLastPara="1" wrap="square" lIns="30475" tIns="20300" rIns="30475" bIns="20300" anchor="ctr" anchorCtr="0">
              <a:noAutofit/>
            </a:bodyPr>
            <a:lstStyle/>
            <a:p>
              <a:pPr algn="ctr">
                <a:lnSpc>
                  <a:spcPct val="90000"/>
                </a:lnSpc>
              </a:pPr>
              <a:r>
                <a:rPr lang="en-US" sz="1600" b="1">
                  <a:solidFill>
                    <a:schemeClr val="dk1"/>
                  </a:solidFill>
                  <a:latin typeface="Calibri"/>
                  <a:ea typeface="Calibri"/>
                  <a:cs typeface="Calibri"/>
                  <a:sym typeface="Calibri"/>
                </a:rPr>
                <a:t> Potential Non-Trust Fund Options</a:t>
              </a:r>
              <a:endParaRPr/>
            </a:p>
          </p:txBody>
        </p:sp>
        <p:sp>
          <p:nvSpPr>
            <p:cNvPr id="1078" name="Google Shape;1078;p70"/>
            <p:cNvSpPr/>
            <p:nvPr/>
          </p:nvSpPr>
          <p:spPr>
            <a:xfrm>
              <a:off x="3351973" y="886471"/>
              <a:ext cx="247556" cy="3494763"/>
            </a:xfrm>
            <a:custGeom>
              <a:avLst/>
              <a:gdLst/>
              <a:ahLst/>
              <a:cxnLst/>
              <a:rect l="l" t="t" r="r" b="b"/>
              <a:pathLst>
                <a:path w="120000" h="120000" extrusionOk="0">
                  <a:moveTo>
                    <a:pt x="0" y="0"/>
                  </a:moveTo>
                  <a:lnTo>
                    <a:pt x="0" y="120000"/>
                  </a:lnTo>
                  <a:lnTo>
                    <a:pt x="120000" y="120000"/>
                  </a:lnTo>
                </a:path>
              </a:pathLst>
            </a:custGeom>
            <a:noFill/>
            <a:ln w="9525" cap="flat" cmpd="sng">
              <a:solidFill>
                <a:srgbClr val="487AA8"/>
              </a:solidFill>
              <a:prstDash val="solid"/>
              <a:miter lim="8000"/>
              <a:headEnd type="none" w="sm" len="sm"/>
              <a:tailEnd type="none" w="sm" len="sm"/>
            </a:ln>
          </p:spPr>
        </p:sp>
        <p:sp>
          <p:nvSpPr>
            <p:cNvPr id="1079" name="Google Shape;1079;p70"/>
            <p:cNvSpPr/>
            <p:nvPr/>
          </p:nvSpPr>
          <p:spPr>
            <a:xfrm>
              <a:off x="3599529" y="3986578"/>
              <a:ext cx="2060980" cy="789313"/>
            </a:xfrm>
            <a:prstGeom prst="roundRect">
              <a:avLst>
                <a:gd name="adj" fmla="val 10000"/>
              </a:avLst>
            </a:prstGeom>
            <a:solidFill>
              <a:schemeClr val="lt1">
                <a:alpha val="89803"/>
              </a:schemeClr>
            </a:solidFill>
            <a:ln w="9525" cap="flat" cmpd="sng">
              <a:solidFill>
                <a:srgbClr val="599BD5"/>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80" name="Google Shape;1080;p70"/>
            <p:cNvSpPr txBox="1"/>
            <p:nvPr/>
          </p:nvSpPr>
          <p:spPr>
            <a:xfrm>
              <a:off x="3622647" y="4009696"/>
              <a:ext cx="2014744" cy="743077"/>
            </a:xfrm>
            <a:prstGeom prst="rect">
              <a:avLst/>
            </a:prstGeom>
            <a:noFill/>
            <a:ln>
              <a:noFill/>
            </a:ln>
          </p:spPr>
          <p:txBody>
            <a:bodyPr spcFirstLastPara="1" wrap="square" lIns="30475" tIns="20300" rIns="30475" bIns="20300" anchor="ctr" anchorCtr="0">
              <a:noAutofit/>
            </a:bodyPr>
            <a:lstStyle/>
            <a:p>
              <a:pPr algn="ctr">
                <a:lnSpc>
                  <a:spcPct val="90000"/>
                </a:lnSpc>
              </a:pPr>
              <a:r>
                <a:rPr lang="en-US" sz="1600" b="1">
                  <a:solidFill>
                    <a:schemeClr val="dk1"/>
                  </a:solidFill>
                  <a:latin typeface="Calibri"/>
                  <a:ea typeface="Calibri"/>
                  <a:cs typeface="Calibri"/>
                  <a:sym typeface="Calibri"/>
                </a:rPr>
                <a:t> Additional Revenue Options for Sustainability</a:t>
              </a:r>
              <a:endParaRPr/>
            </a:p>
          </p:txBody>
        </p:sp>
        <p:sp>
          <p:nvSpPr>
            <p:cNvPr id="1081" name="Google Shape;1081;p70"/>
            <p:cNvSpPr/>
            <p:nvPr/>
          </p:nvSpPr>
          <p:spPr>
            <a:xfrm>
              <a:off x="5944753" y="26"/>
              <a:ext cx="2558833" cy="946260"/>
            </a:xfrm>
            <a:prstGeom prst="roundRect">
              <a:avLst>
                <a:gd name="adj" fmla="val 10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endParaRPr/>
            </a:p>
          </p:txBody>
        </p:sp>
        <p:sp>
          <p:nvSpPr>
            <p:cNvPr id="1082" name="Google Shape;1082;p70"/>
            <p:cNvSpPr txBox="1"/>
            <p:nvPr/>
          </p:nvSpPr>
          <p:spPr>
            <a:xfrm>
              <a:off x="5972468" y="27741"/>
              <a:ext cx="2503403" cy="890830"/>
            </a:xfrm>
            <a:prstGeom prst="rect">
              <a:avLst/>
            </a:prstGeom>
            <a:solidFill>
              <a:schemeClr val="accent6"/>
            </a:solidFill>
            <a:ln>
              <a:noFill/>
            </a:ln>
          </p:spPr>
          <p:txBody>
            <a:bodyPr spcFirstLastPara="1" wrap="square" lIns="30475" tIns="20300" rIns="30475" bIns="20300" anchor="ctr" anchorCtr="0">
              <a:noAutofit/>
            </a:bodyPr>
            <a:lstStyle/>
            <a:p>
              <a:pPr algn="ctr">
                <a:lnSpc>
                  <a:spcPct val="90000"/>
                </a:lnSpc>
              </a:pPr>
              <a:r>
                <a:rPr lang="en-US" sz="1600" b="1" dirty="0">
                  <a:solidFill>
                    <a:schemeClr val="lt1"/>
                  </a:solidFill>
                  <a:latin typeface="Calibri"/>
                  <a:ea typeface="Calibri"/>
                  <a:cs typeface="Calibri"/>
                  <a:sym typeface="Calibri"/>
                </a:rPr>
                <a:t>How will the offset be monitored and evaluated?</a:t>
              </a:r>
              <a:endParaRPr sz="1600" b="1" dirty="0">
                <a:solidFill>
                  <a:schemeClr val="lt1"/>
                </a:solidFill>
                <a:latin typeface="Calibri"/>
                <a:ea typeface="Calibri"/>
                <a:cs typeface="Calibri"/>
                <a:sym typeface="Calibri"/>
              </a:endParaRPr>
            </a:p>
          </p:txBody>
        </p:sp>
        <p:sp>
          <p:nvSpPr>
            <p:cNvPr id="1083" name="Google Shape;1083;p70"/>
            <p:cNvSpPr/>
            <p:nvPr/>
          </p:nvSpPr>
          <p:spPr>
            <a:xfrm>
              <a:off x="6200637" y="946287"/>
              <a:ext cx="255883" cy="547161"/>
            </a:xfrm>
            <a:custGeom>
              <a:avLst/>
              <a:gdLst/>
              <a:ahLst/>
              <a:cxnLst/>
              <a:rect l="l" t="t" r="r" b="b"/>
              <a:pathLst>
                <a:path w="120000" h="120000" extrusionOk="0">
                  <a:moveTo>
                    <a:pt x="0" y="0"/>
                  </a:moveTo>
                  <a:lnTo>
                    <a:pt x="0" y="120000"/>
                  </a:lnTo>
                  <a:lnTo>
                    <a:pt x="120000" y="120000"/>
                  </a:lnTo>
                </a:path>
              </a:pathLst>
            </a:custGeom>
            <a:noFill/>
            <a:ln w="9525" cap="flat" cmpd="sng">
              <a:solidFill>
                <a:srgbClr val="487AA8"/>
              </a:solidFill>
              <a:prstDash val="solid"/>
              <a:miter lim="8000"/>
              <a:headEnd type="none" w="sm" len="sm"/>
              <a:tailEnd type="none" w="sm" len="sm"/>
            </a:ln>
          </p:spPr>
        </p:sp>
        <p:sp>
          <p:nvSpPr>
            <p:cNvPr id="1084" name="Google Shape;1084;p70"/>
            <p:cNvSpPr/>
            <p:nvPr/>
          </p:nvSpPr>
          <p:spPr>
            <a:xfrm>
              <a:off x="6456520" y="1128674"/>
              <a:ext cx="2118037" cy="729548"/>
            </a:xfrm>
            <a:prstGeom prst="roundRect">
              <a:avLst>
                <a:gd name="adj" fmla="val 10000"/>
              </a:avLst>
            </a:prstGeom>
            <a:solidFill>
              <a:schemeClr val="lt1">
                <a:alpha val="89803"/>
              </a:schemeClr>
            </a:solidFill>
            <a:ln w="9525" cap="flat" cmpd="sng">
              <a:solidFill>
                <a:srgbClr val="599BD5"/>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85" name="Google Shape;1085;p70"/>
            <p:cNvSpPr txBox="1"/>
            <p:nvPr/>
          </p:nvSpPr>
          <p:spPr>
            <a:xfrm>
              <a:off x="6477888" y="1150042"/>
              <a:ext cx="2075301" cy="686812"/>
            </a:xfrm>
            <a:prstGeom prst="rect">
              <a:avLst/>
            </a:prstGeom>
            <a:noFill/>
            <a:ln>
              <a:noFill/>
            </a:ln>
          </p:spPr>
          <p:txBody>
            <a:bodyPr spcFirstLastPara="1" wrap="square" lIns="30475" tIns="20300" rIns="30475" bIns="20300" anchor="ctr" anchorCtr="0">
              <a:noAutofit/>
            </a:bodyPr>
            <a:lstStyle/>
            <a:p>
              <a:pPr algn="ctr">
                <a:lnSpc>
                  <a:spcPct val="90000"/>
                </a:lnSpc>
              </a:pPr>
              <a:r>
                <a:rPr lang="en-US" sz="1600" b="1">
                  <a:solidFill>
                    <a:schemeClr val="dk1"/>
                  </a:solidFill>
                  <a:latin typeface="Calibri"/>
                  <a:ea typeface="Calibri"/>
                  <a:cs typeface="Calibri"/>
                  <a:sym typeface="Calibri"/>
                </a:rPr>
                <a:t>Implementation Performance</a:t>
              </a:r>
              <a:endParaRPr/>
            </a:p>
          </p:txBody>
        </p:sp>
        <p:sp>
          <p:nvSpPr>
            <p:cNvPr id="1086" name="Google Shape;1086;p70"/>
            <p:cNvSpPr/>
            <p:nvPr/>
          </p:nvSpPr>
          <p:spPr>
            <a:xfrm>
              <a:off x="6200637" y="946287"/>
              <a:ext cx="255883" cy="1459097"/>
            </a:xfrm>
            <a:custGeom>
              <a:avLst/>
              <a:gdLst/>
              <a:ahLst/>
              <a:cxnLst/>
              <a:rect l="l" t="t" r="r" b="b"/>
              <a:pathLst>
                <a:path w="120000" h="120000" extrusionOk="0">
                  <a:moveTo>
                    <a:pt x="0" y="0"/>
                  </a:moveTo>
                  <a:lnTo>
                    <a:pt x="0" y="119999"/>
                  </a:lnTo>
                  <a:lnTo>
                    <a:pt x="120000" y="119999"/>
                  </a:lnTo>
                </a:path>
              </a:pathLst>
            </a:custGeom>
            <a:noFill/>
            <a:ln w="9525" cap="flat" cmpd="sng">
              <a:solidFill>
                <a:srgbClr val="487AA8"/>
              </a:solidFill>
              <a:prstDash val="solid"/>
              <a:miter lim="8000"/>
              <a:headEnd type="none" w="sm" len="sm"/>
              <a:tailEnd type="none" w="sm" len="sm"/>
            </a:ln>
          </p:spPr>
        </p:sp>
        <p:sp>
          <p:nvSpPr>
            <p:cNvPr id="1087" name="Google Shape;1087;p70"/>
            <p:cNvSpPr/>
            <p:nvPr/>
          </p:nvSpPr>
          <p:spPr>
            <a:xfrm>
              <a:off x="6456520" y="2040610"/>
              <a:ext cx="2118037" cy="729548"/>
            </a:xfrm>
            <a:prstGeom prst="roundRect">
              <a:avLst>
                <a:gd name="adj" fmla="val 10000"/>
              </a:avLst>
            </a:prstGeom>
            <a:solidFill>
              <a:schemeClr val="lt1">
                <a:alpha val="89803"/>
              </a:schemeClr>
            </a:solidFill>
            <a:ln w="9525" cap="flat" cmpd="sng">
              <a:solidFill>
                <a:srgbClr val="599BD5"/>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88" name="Google Shape;1088;p70"/>
            <p:cNvSpPr txBox="1"/>
            <p:nvPr/>
          </p:nvSpPr>
          <p:spPr>
            <a:xfrm>
              <a:off x="6477888" y="2061978"/>
              <a:ext cx="2075301" cy="686812"/>
            </a:xfrm>
            <a:prstGeom prst="rect">
              <a:avLst/>
            </a:prstGeom>
            <a:noFill/>
            <a:ln>
              <a:noFill/>
            </a:ln>
          </p:spPr>
          <p:txBody>
            <a:bodyPr spcFirstLastPara="1" wrap="square" lIns="30475" tIns="20300" rIns="30475" bIns="20300" anchor="ctr" anchorCtr="0">
              <a:noAutofit/>
            </a:bodyPr>
            <a:lstStyle/>
            <a:p>
              <a:pPr algn="ctr">
                <a:lnSpc>
                  <a:spcPct val="90000"/>
                </a:lnSpc>
              </a:pPr>
              <a:r>
                <a:rPr lang="en-US" sz="1600" b="1">
                  <a:solidFill>
                    <a:schemeClr val="dk1"/>
                  </a:solidFill>
                  <a:latin typeface="Calibri"/>
                  <a:ea typeface="Calibri"/>
                  <a:cs typeface="Calibri"/>
                  <a:sym typeface="Calibri"/>
                </a:rPr>
                <a:t>Impact Performance</a:t>
              </a:r>
              <a:endParaRPr/>
            </a:p>
          </p:txBody>
        </p:sp>
        <p:sp>
          <p:nvSpPr>
            <p:cNvPr id="1089" name="Google Shape;1089;p70"/>
            <p:cNvSpPr/>
            <p:nvPr/>
          </p:nvSpPr>
          <p:spPr>
            <a:xfrm>
              <a:off x="6200637" y="946287"/>
              <a:ext cx="255883" cy="2371032"/>
            </a:xfrm>
            <a:custGeom>
              <a:avLst/>
              <a:gdLst/>
              <a:ahLst/>
              <a:cxnLst/>
              <a:rect l="l" t="t" r="r" b="b"/>
              <a:pathLst>
                <a:path w="120000" h="120000" extrusionOk="0">
                  <a:moveTo>
                    <a:pt x="0" y="0"/>
                  </a:moveTo>
                  <a:lnTo>
                    <a:pt x="0" y="120000"/>
                  </a:lnTo>
                  <a:lnTo>
                    <a:pt x="120000" y="120000"/>
                  </a:lnTo>
                </a:path>
              </a:pathLst>
            </a:custGeom>
            <a:noFill/>
            <a:ln w="9525" cap="flat" cmpd="sng">
              <a:solidFill>
                <a:srgbClr val="487AA8"/>
              </a:solidFill>
              <a:prstDash val="solid"/>
              <a:miter lim="8000"/>
              <a:headEnd type="none" w="sm" len="sm"/>
              <a:tailEnd type="none" w="sm" len="sm"/>
            </a:ln>
          </p:spPr>
        </p:sp>
        <p:sp>
          <p:nvSpPr>
            <p:cNvPr id="1090" name="Google Shape;1090;p70"/>
            <p:cNvSpPr/>
            <p:nvPr/>
          </p:nvSpPr>
          <p:spPr>
            <a:xfrm>
              <a:off x="6456520" y="2952545"/>
              <a:ext cx="2118037" cy="729548"/>
            </a:xfrm>
            <a:prstGeom prst="roundRect">
              <a:avLst>
                <a:gd name="adj" fmla="val 10000"/>
              </a:avLst>
            </a:prstGeom>
            <a:solidFill>
              <a:schemeClr val="lt1">
                <a:alpha val="89803"/>
              </a:schemeClr>
            </a:solidFill>
            <a:ln w="9525" cap="flat" cmpd="sng">
              <a:solidFill>
                <a:srgbClr val="599BD5"/>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91" name="Google Shape;1091;p70"/>
            <p:cNvSpPr txBox="1"/>
            <p:nvPr/>
          </p:nvSpPr>
          <p:spPr>
            <a:xfrm>
              <a:off x="6477888" y="2973913"/>
              <a:ext cx="2075301" cy="686812"/>
            </a:xfrm>
            <a:prstGeom prst="rect">
              <a:avLst/>
            </a:prstGeom>
            <a:noFill/>
            <a:ln>
              <a:noFill/>
            </a:ln>
          </p:spPr>
          <p:txBody>
            <a:bodyPr spcFirstLastPara="1" wrap="square" lIns="30475" tIns="20300" rIns="30475" bIns="20300" anchor="ctr" anchorCtr="0">
              <a:noAutofit/>
            </a:bodyPr>
            <a:lstStyle/>
            <a:p>
              <a:pPr algn="ctr">
                <a:lnSpc>
                  <a:spcPct val="90000"/>
                </a:lnSpc>
              </a:pPr>
              <a:r>
                <a:rPr lang="en-US" sz="1600" b="1">
                  <a:solidFill>
                    <a:schemeClr val="dk1"/>
                  </a:solidFill>
                  <a:latin typeface="Calibri"/>
                  <a:ea typeface="Calibri"/>
                  <a:cs typeface="Calibri"/>
                  <a:sym typeface="Calibri"/>
                </a:rPr>
                <a:t>Link Impact and Performance</a:t>
              </a:r>
              <a:endParaRPr/>
            </a:p>
          </p:txBody>
        </p:sp>
        <p:sp>
          <p:nvSpPr>
            <p:cNvPr id="1092" name="Google Shape;1092;p70"/>
            <p:cNvSpPr/>
            <p:nvPr/>
          </p:nvSpPr>
          <p:spPr>
            <a:xfrm>
              <a:off x="6200637" y="946287"/>
              <a:ext cx="255883" cy="3282968"/>
            </a:xfrm>
            <a:custGeom>
              <a:avLst/>
              <a:gdLst/>
              <a:ahLst/>
              <a:cxnLst/>
              <a:rect l="l" t="t" r="r" b="b"/>
              <a:pathLst>
                <a:path w="120000" h="120000" extrusionOk="0">
                  <a:moveTo>
                    <a:pt x="0" y="0"/>
                  </a:moveTo>
                  <a:lnTo>
                    <a:pt x="0" y="120000"/>
                  </a:lnTo>
                  <a:lnTo>
                    <a:pt x="120000" y="120000"/>
                  </a:lnTo>
                </a:path>
              </a:pathLst>
            </a:custGeom>
            <a:noFill/>
            <a:ln w="9525" cap="flat" cmpd="sng">
              <a:solidFill>
                <a:srgbClr val="487AA8"/>
              </a:solidFill>
              <a:prstDash val="solid"/>
              <a:miter lim="8000"/>
              <a:headEnd type="none" w="sm" len="sm"/>
              <a:tailEnd type="none" w="sm" len="sm"/>
            </a:ln>
          </p:spPr>
        </p:sp>
        <p:sp>
          <p:nvSpPr>
            <p:cNvPr id="1093" name="Google Shape;1093;p70"/>
            <p:cNvSpPr/>
            <p:nvPr/>
          </p:nvSpPr>
          <p:spPr>
            <a:xfrm>
              <a:off x="6456520" y="3864481"/>
              <a:ext cx="2118037" cy="729548"/>
            </a:xfrm>
            <a:prstGeom prst="roundRect">
              <a:avLst>
                <a:gd name="adj" fmla="val 10000"/>
              </a:avLst>
            </a:prstGeom>
            <a:solidFill>
              <a:schemeClr val="lt1">
                <a:alpha val="89803"/>
              </a:schemeClr>
            </a:solidFill>
            <a:ln w="9525" cap="flat" cmpd="sng">
              <a:solidFill>
                <a:srgbClr val="599BD5"/>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94" name="Google Shape;1094;p70"/>
            <p:cNvSpPr txBox="1"/>
            <p:nvPr/>
          </p:nvSpPr>
          <p:spPr>
            <a:xfrm>
              <a:off x="6477888" y="3885849"/>
              <a:ext cx="2075301" cy="686812"/>
            </a:xfrm>
            <a:prstGeom prst="rect">
              <a:avLst/>
            </a:prstGeom>
            <a:noFill/>
            <a:ln>
              <a:noFill/>
            </a:ln>
          </p:spPr>
          <p:txBody>
            <a:bodyPr spcFirstLastPara="1" wrap="square" lIns="30475" tIns="20300" rIns="30475" bIns="20300" anchor="ctr" anchorCtr="0">
              <a:noAutofit/>
            </a:bodyPr>
            <a:lstStyle/>
            <a:p>
              <a:pPr algn="ctr">
                <a:lnSpc>
                  <a:spcPct val="90000"/>
                </a:lnSpc>
              </a:pPr>
              <a:r>
                <a:rPr lang="en-US" sz="1600" b="1">
                  <a:solidFill>
                    <a:schemeClr val="dk1"/>
                  </a:solidFill>
                  <a:latin typeface="Calibri"/>
                  <a:ea typeface="Calibri"/>
                  <a:cs typeface="Calibri"/>
                  <a:sym typeface="Calibri"/>
                </a:rPr>
                <a:t>Adaptive Management</a:t>
              </a:r>
              <a:endParaRPr/>
            </a:p>
          </p:txBody>
        </p:sp>
        <p:sp>
          <p:nvSpPr>
            <p:cNvPr id="1095" name="Google Shape;1095;p70"/>
            <p:cNvSpPr/>
            <p:nvPr/>
          </p:nvSpPr>
          <p:spPr>
            <a:xfrm>
              <a:off x="6200637" y="946287"/>
              <a:ext cx="255883" cy="4194904"/>
            </a:xfrm>
            <a:custGeom>
              <a:avLst/>
              <a:gdLst/>
              <a:ahLst/>
              <a:cxnLst/>
              <a:rect l="l" t="t" r="r" b="b"/>
              <a:pathLst>
                <a:path w="120000" h="120000" extrusionOk="0">
                  <a:moveTo>
                    <a:pt x="0" y="0"/>
                  </a:moveTo>
                  <a:lnTo>
                    <a:pt x="0" y="120000"/>
                  </a:lnTo>
                  <a:lnTo>
                    <a:pt x="120000" y="120000"/>
                  </a:lnTo>
                </a:path>
              </a:pathLst>
            </a:custGeom>
            <a:noFill/>
            <a:ln w="9525" cap="flat" cmpd="sng">
              <a:solidFill>
                <a:srgbClr val="487AA8"/>
              </a:solidFill>
              <a:prstDash val="solid"/>
              <a:miter lim="8000"/>
              <a:headEnd type="none" w="sm" len="sm"/>
              <a:tailEnd type="none" w="sm" len="sm"/>
            </a:ln>
          </p:spPr>
        </p:sp>
        <p:sp>
          <p:nvSpPr>
            <p:cNvPr id="1096" name="Google Shape;1096;p70"/>
            <p:cNvSpPr/>
            <p:nvPr/>
          </p:nvSpPr>
          <p:spPr>
            <a:xfrm>
              <a:off x="6456520" y="4776417"/>
              <a:ext cx="2118037" cy="729548"/>
            </a:xfrm>
            <a:prstGeom prst="roundRect">
              <a:avLst>
                <a:gd name="adj" fmla="val 10000"/>
              </a:avLst>
            </a:prstGeom>
            <a:solidFill>
              <a:schemeClr val="lt1">
                <a:alpha val="89803"/>
              </a:schemeClr>
            </a:solidFill>
            <a:ln w="9525" cap="flat" cmpd="sng">
              <a:solidFill>
                <a:srgbClr val="599BD5"/>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97" name="Google Shape;1097;p70"/>
            <p:cNvSpPr txBox="1"/>
            <p:nvPr/>
          </p:nvSpPr>
          <p:spPr>
            <a:xfrm>
              <a:off x="6477888" y="4797785"/>
              <a:ext cx="2075301" cy="686812"/>
            </a:xfrm>
            <a:prstGeom prst="rect">
              <a:avLst/>
            </a:prstGeom>
            <a:noFill/>
            <a:ln>
              <a:noFill/>
            </a:ln>
          </p:spPr>
          <p:txBody>
            <a:bodyPr spcFirstLastPara="1" wrap="square" lIns="30475" tIns="20300" rIns="30475" bIns="20300" anchor="ctr" anchorCtr="0">
              <a:noAutofit/>
            </a:bodyPr>
            <a:lstStyle/>
            <a:p>
              <a:pPr algn="ctr">
                <a:lnSpc>
                  <a:spcPct val="90000"/>
                </a:lnSpc>
              </a:pPr>
              <a:r>
                <a:rPr lang="en-US" sz="1600" b="1">
                  <a:solidFill>
                    <a:schemeClr val="dk1"/>
                  </a:solidFill>
                  <a:latin typeface="Calibri"/>
                  <a:ea typeface="Calibri"/>
                  <a:cs typeface="Calibri"/>
                  <a:sym typeface="Calibri"/>
                </a:rPr>
                <a:t>Verification and Certification</a:t>
              </a:r>
              <a:endParaRPr/>
            </a:p>
          </p:txBody>
        </p:sp>
      </p:grpSp>
      <p:pic>
        <p:nvPicPr>
          <p:cNvPr id="2" name="Picture 1"/>
          <p:cNvPicPr>
            <a:picLocks noChangeAspect="1"/>
          </p:cNvPicPr>
          <p:nvPr/>
        </p:nvPicPr>
        <p:blipFill>
          <a:blip r:embed="rId3"/>
          <a:stretch>
            <a:fillRect/>
          </a:stretch>
        </p:blipFill>
        <p:spPr>
          <a:xfrm>
            <a:off x="297432" y="1951869"/>
            <a:ext cx="2099457" cy="2711698"/>
          </a:xfrm>
          <a:prstGeom prst="rect">
            <a:avLst/>
          </a:prstGeom>
        </p:spPr>
      </p:pic>
    </p:spTree>
    <p:extLst>
      <p:ext uri="{BB962C8B-B14F-4D97-AF65-F5344CB8AC3E}">
        <p14:creationId xmlns:p14="http://schemas.microsoft.com/office/powerpoint/2010/main" val="352692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pic>
        <p:nvPicPr>
          <p:cNvPr id="1020" name="Google Shape;1020;p68"/>
          <p:cNvPicPr preferRelativeResize="0"/>
          <p:nvPr/>
        </p:nvPicPr>
        <p:blipFill rotWithShape="1">
          <a:blip r:embed="rId3">
            <a:alphaModFix/>
          </a:blip>
          <a:srcRect/>
          <a:stretch/>
        </p:blipFill>
        <p:spPr>
          <a:xfrm>
            <a:off x="9713738" y="3283341"/>
            <a:ext cx="1165225" cy="1089025"/>
          </a:xfrm>
          <a:prstGeom prst="rect">
            <a:avLst/>
          </a:prstGeom>
          <a:noFill/>
          <a:ln>
            <a:noFill/>
          </a:ln>
        </p:spPr>
      </p:pic>
      <p:pic>
        <p:nvPicPr>
          <p:cNvPr id="1021" name="Google Shape;1021;p68"/>
          <p:cNvPicPr preferRelativeResize="0"/>
          <p:nvPr/>
        </p:nvPicPr>
        <p:blipFill rotWithShape="1">
          <a:blip r:embed="rId4">
            <a:alphaModFix/>
          </a:blip>
          <a:srcRect/>
          <a:stretch/>
        </p:blipFill>
        <p:spPr>
          <a:xfrm>
            <a:off x="9713738" y="1165617"/>
            <a:ext cx="1290638" cy="1376362"/>
          </a:xfrm>
          <a:prstGeom prst="rect">
            <a:avLst/>
          </a:prstGeom>
          <a:noFill/>
          <a:ln>
            <a:noFill/>
          </a:ln>
        </p:spPr>
      </p:pic>
      <p:pic>
        <p:nvPicPr>
          <p:cNvPr id="1022" name="Google Shape;1022;p68"/>
          <p:cNvPicPr preferRelativeResize="0"/>
          <p:nvPr/>
        </p:nvPicPr>
        <p:blipFill rotWithShape="1">
          <a:blip r:embed="rId5">
            <a:alphaModFix/>
          </a:blip>
          <a:srcRect/>
          <a:stretch/>
        </p:blipFill>
        <p:spPr>
          <a:xfrm>
            <a:off x="9768431" y="5113728"/>
            <a:ext cx="1277938" cy="1009650"/>
          </a:xfrm>
          <a:prstGeom prst="rect">
            <a:avLst/>
          </a:prstGeom>
          <a:noFill/>
          <a:ln>
            <a:noFill/>
          </a:ln>
        </p:spPr>
      </p:pic>
      <p:sp>
        <p:nvSpPr>
          <p:cNvPr id="1023" name="Google Shape;1023;p68"/>
          <p:cNvSpPr txBox="1"/>
          <p:nvPr/>
        </p:nvSpPr>
        <p:spPr>
          <a:xfrm>
            <a:off x="2286000" y="116633"/>
            <a:ext cx="7315200" cy="480131"/>
          </a:xfrm>
          <a:prstGeom prst="rect">
            <a:avLst/>
          </a:prstGeom>
          <a:noFill/>
          <a:ln>
            <a:noFill/>
          </a:ln>
        </p:spPr>
        <p:txBody>
          <a:bodyPr spcFirstLastPara="1" wrap="square" lIns="91425" tIns="45700" rIns="91425" bIns="45700" anchor="t" anchorCtr="0">
            <a:noAutofit/>
          </a:bodyPr>
          <a:lstStyle/>
          <a:p>
            <a:pPr algn="ctr">
              <a:lnSpc>
                <a:spcPct val="90000"/>
              </a:lnSpc>
              <a:buClr>
                <a:srgbClr val="FFFFFF"/>
              </a:buClr>
            </a:pPr>
            <a:r>
              <a:rPr lang="en-US" sz="2800">
                <a:solidFill>
                  <a:srgbClr val="FFFFFF"/>
                </a:solidFill>
                <a:latin typeface="Arial"/>
                <a:ea typeface="Arial"/>
                <a:cs typeface="Arial"/>
                <a:sym typeface="Arial"/>
              </a:rPr>
              <a:t>Implementation: who &amp; how?</a:t>
            </a:r>
            <a:endParaRPr/>
          </a:p>
        </p:txBody>
      </p:sp>
      <p:sp>
        <p:nvSpPr>
          <p:cNvPr id="1024" name="Google Shape;1024;p68"/>
          <p:cNvSpPr/>
          <p:nvPr/>
        </p:nvSpPr>
        <p:spPr>
          <a:xfrm>
            <a:off x="1161945" y="1430954"/>
            <a:ext cx="7601055" cy="4893647"/>
          </a:xfrm>
          <a:prstGeom prst="rect">
            <a:avLst/>
          </a:prstGeom>
          <a:noFill/>
          <a:ln>
            <a:noFill/>
          </a:ln>
        </p:spPr>
        <p:txBody>
          <a:bodyPr spcFirstLastPara="1" wrap="square" lIns="91425" tIns="45700" rIns="91425" bIns="45700" anchor="t" anchorCtr="0">
            <a:noAutofit/>
          </a:bodyPr>
          <a:lstStyle/>
          <a:p>
            <a:pPr marL="342900" indent="-342900">
              <a:buClr>
                <a:srgbClr val="FF0000"/>
              </a:buClr>
              <a:buSzPts val="2400"/>
              <a:buFont typeface="Arial" panose="020B0604020202020204" pitchFamily="34" charset="0"/>
              <a:buChar char="•"/>
            </a:pPr>
            <a:r>
              <a:rPr lang="en-US" sz="2400" b="1" dirty="0">
                <a:solidFill>
                  <a:schemeClr val="accent6">
                    <a:lumMod val="75000"/>
                  </a:schemeClr>
                </a:solidFill>
                <a:latin typeface="Arial"/>
                <a:ea typeface="Arial"/>
                <a:cs typeface="Arial"/>
                <a:sym typeface="Arial"/>
              </a:rPr>
              <a:t>Developer</a:t>
            </a:r>
            <a:r>
              <a:rPr lang="en-US" sz="2400" dirty="0">
                <a:solidFill>
                  <a:schemeClr val="accent6">
                    <a:lumMod val="75000"/>
                  </a:schemeClr>
                </a:solidFill>
                <a:latin typeface="Arial"/>
                <a:ea typeface="Arial"/>
                <a:cs typeface="Arial"/>
                <a:sym typeface="Arial"/>
              </a:rPr>
              <a:t> </a:t>
            </a:r>
            <a:r>
              <a:rPr lang="en-US" sz="2400" dirty="0">
                <a:solidFill>
                  <a:schemeClr val="dk1"/>
                </a:solidFill>
                <a:latin typeface="Arial"/>
                <a:ea typeface="Arial"/>
                <a:cs typeface="Arial"/>
                <a:sym typeface="Arial"/>
              </a:rPr>
              <a:t>and/or partners (NGO, consultant, multi-stakeholder group) undertake the offset</a:t>
            </a:r>
            <a:endParaRPr dirty="0">
              <a:solidFill>
                <a:schemeClr val="accent6">
                  <a:lumMod val="75000"/>
                </a:schemeClr>
              </a:solidFill>
            </a:endParaRPr>
          </a:p>
          <a:p>
            <a:pPr indent="152400">
              <a:buClr>
                <a:schemeClr val="dk1"/>
              </a:buClr>
              <a:buSzPts val="2400"/>
            </a:pPr>
            <a:endParaRPr sz="2400" dirty="0">
              <a:solidFill>
                <a:schemeClr val="accent6">
                  <a:lumMod val="75000"/>
                </a:schemeClr>
              </a:solidFill>
              <a:latin typeface="Arial"/>
              <a:ea typeface="Arial"/>
              <a:cs typeface="Arial"/>
              <a:sym typeface="Arial"/>
            </a:endParaRPr>
          </a:p>
          <a:p>
            <a:pPr indent="152400">
              <a:buClr>
                <a:schemeClr val="dk1"/>
              </a:buClr>
              <a:buSzPts val="2400"/>
            </a:pPr>
            <a:endParaRPr sz="2400" dirty="0">
              <a:solidFill>
                <a:schemeClr val="accent6">
                  <a:lumMod val="75000"/>
                </a:schemeClr>
              </a:solidFill>
              <a:latin typeface="Arial"/>
              <a:ea typeface="Arial"/>
              <a:cs typeface="Arial"/>
              <a:sym typeface="Arial"/>
            </a:endParaRPr>
          </a:p>
          <a:p>
            <a:pPr indent="152400">
              <a:buClr>
                <a:schemeClr val="dk1"/>
              </a:buClr>
              <a:buSzPts val="2400"/>
            </a:pPr>
            <a:endParaRPr sz="2400" dirty="0">
              <a:solidFill>
                <a:schemeClr val="dk1"/>
              </a:solidFill>
              <a:latin typeface="Arial"/>
              <a:ea typeface="Arial"/>
              <a:cs typeface="Arial"/>
              <a:sym typeface="Arial"/>
            </a:endParaRPr>
          </a:p>
          <a:p>
            <a:pPr marL="342900" indent="-342900">
              <a:buClr>
                <a:srgbClr val="FF0000"/>
              </a:buClr>
              <a:buSzPts val="2400"/>
              <a:buFont typeface="Arial" panose="020B0604020202020204" pitchFamily="34" charset="0"/>
              <a:buChar char="•"/>
            </a:pPr>
            <a:r>
              <a:rPr lang="en-US" sz="2400" b="1" dirty="0">
                <a:solidFill>
                  <a:schemeClr val="accent6">
                    <a:lumMod val="75000"/>
                  </a:schemeClr>
                </a:solidFill>
                <a:latin typeface="Arial"/>
                <a:ea typeface="Arial"/>
                <a:cs typeface="Arial"/>
                <a:sym typeface="Arial"/>
              </a:rPr>
              <a:t>Developer</a:t>
            </a:r>
            <a:r>
              <a:rPr lang="en-US" sz="2400" dirty="0">
                <a:solidFill>
                  <a:schemeClr val="accent6">
                    <a:lumMod val="75000"/>
                  </a:schemeClr>
                </a:solidFill>
                <a:latin typeface="Arial"/>
                <a:ea typeface="Arial"/>
                <a:cs typeface="Arial"/>
                <a:sym typeface="Arial"/>
              </a:rPr>
              <a:t> </a:t>
            </a:r>
            <a:r>
              <a:rPr lang="en-US" sz="2400" dirty="0">
                <a:solidFill>
                  <a:schemeClr val="dk1"/>
                </a:solidFill>
                <a:latin typeface="Arial"/>
                <a:ea typeface="Arial"/>
                <a:cs typeface="Arial"/>
                <a:sym typeface="Arial"/>
              </a:rPr>
              <a:t>pays</a:t>
            </a:r>
            <a:r>
              <a:rPr lang="en-US" sz="2400" dirty="0">
                <a:solidFill>
                  <a:srgbClr val="FF0000"/>
                </a:solidFill>
                <a:latin typeface="Arial"/>
                <a:ea typeface="Arial"/>
                <a:cs typeface="Arial"/>
                <a:sym typeface="Arial"/>
              </a:rPr>
              <a:t> </a:t>
            </a:r>
            <a:r>
              <a:rPr lang="en-US" sz="2400" dirty="0">
                <a:solidFill>
                  <a:schemeClr val="dk1"/>
                </a:solidFill>
                <a:latin typeface="Arial"/>
                <a:ea typeface="Arial"/>
                <a:cs typeface="Arial"/>
                <a:sym typeface="Arial"/>
              </a:rPr>
              <a:t>a government authority ‘in lieu’</a:t>
            </a:r>
          </a:p>
          <a:p>
            <a:pPr marL="342900" indent="-342900">
              <a:buClr>
                <a:srgbClr val="FF0000"/>
              </a:buClr>
              <a:buSzPts val="2400"/>
              <a:buFont typeface="Arial" panose="020B0604020202020204" pitchFamily="34" charset="0"/>
              <a:buChar char="•"/>
            </a:pPr>
            <a:endParaRPr lang="en-US" sz="2400" dirty="0">
              <a:solidFill>
                <a:schemeClr val="dk1"/>
              </a:solidFill>
              <a:latin typeface="Arial"/>
              <a:cs typeface="Arial"/>
              <a:sym typeface="Arial"/>
            </a:endParaRPr>
          </a:p>
          <a:p>
            <a:pPr marL="342900" indent="-342900">
              <a:buClr>
                <a:srgbClr val="FF0000"/>
              </a:buClr>
              <a:buSzPts val="2400"/>
              <a:buFont typeface="Arial" panose="020B0604020202020204" pitchFamily="34" charset="0"/>
              <a:buChar char="•"/>
            </a:pPr>
            <a:endParaRPr lang="en-US" sz="2400" dirty="0">
              <a:solidFill>
                <a:schemeClr val="dk1"/>
              </a:solidFill>
              <a:latin typeface="Arial"/>
              <a:cs typeface="Arial"/>
              <a:sym typeface="Arial"/>
            </a:endParaRPr>
          </a:p>
          <a:p>
            <a:pPr marL="342900" indent="-342900">
              <a:buClr>
                <a:srgbClr val="FF0000"/>
              </a:buClr>
              <a:buSzPts val="2400"/>
              <a:buFont typeface="Arial" panose="020B0604020202020204" pitchFamily="34" charset="0"/>
              <a:buChar char="•"/>
            </a:pPr>
            <a:endParaRPr lang="en-US" dirty="0">
              <a:sym typeface="Arial"/>
            </a:endParaRPr>
          </a:p>
          <a:p>
            <a:pPr marL="342900" indent="-342900">
              <a:buClr>
                <a:srgbClr val="FF0000"/>
              </a:buClr>
              <a:buSzPts val="2400"/>
              <a:buFont typeface="Arial" panose="020B0604020202020204" pitchFamily="34" charset="0"/>
              <a:buChar char="•"/>
            </a:pPr>
            <a:r>
              <a:rPr lang="en-US" sz="2400" dirty="0">
                <a:solidFill>
                  <a:schemeClr val="dk1"/>
                </a:solidFill>
                <a:latin typeface="Arial"/>
                <a:ea typeface="Arial"/>
                <a:cs typeface="Arial"/>
                <a:sym typeface="Arial"/>
              </a:rPr>
              <a:t>Developer buys sufficient </a:t>
            </a:r>
            <a:r>
              <a:rPr lang="en-US" sz="2400" dirty="0">
                <a:solidFill>
                  <a:schemeClr val="accent6">
                    <a:lumMod val="75000"/>
                  </a:schemeClr>
                </a:solidFill>
                <a:latin typeface="Arial"/>
                <a:ea typeface="Arial"/>
                <a:cs typeface="Arial"/>
                <a:sym typeface="Arial"/>
              </a:rPr>
              <a:t>‘</a:t>
            </a:r>
            <a:r>
              <a:rPr lang="en-US" sz="2400" b="1" dirty="0">
                <a:solidFill>
                  <a:schemeClr val="accent6">
                    <a:lumMod val="75000"/>
                  </a:schemeClr>
                </a:solidFill>
                <a:latin typeface="Arial"/>
                <a:ea typeface="Arial"/>
                <a:cs typeface="Arial"/>
                <a:sym typeface="Arial"/>
              </a:rPr>
              <a:t>credits</a:t>
            </a:r>
            <a:r>
              <a:rPr lang="en-US" sz="2400" dirty="0">
                <a:solidFill>
                  <a:schemeClr val="accent6">
                    <a:lumMod val="75000"/>
                  </a:schemeClr>
                </a:solidFill>
                <a:latin typeface="Arial"/>
                <a:ea typeface="Arial"/>
                <a:cs typeface="Arial"/>
                <a:sym typeface="Arial"/>
              </a:rPr>
              <a:t>’ </a:t>
            </a:r>
            <a:r>
              <a:rPr lang="en-US" sz="2400" dirty="0">
                <a:solidFill>
                  <a:schemeClr val="dk1"/>
                </a:solidFill>
                <a:latin typeface="Arial"/>
                <a:ea typeface="Arial"/>
                <a:cs typeface="Arial"/>
                <a:sym typeface="Arial"/>
              </a:rPr>
              <a:t>from a landowner or conservation bank to offset its impacts.</a:t>
            </a:r>
            <a:endParaRPr dirty="0"/>
          </a:p>
          <a:p>
            <a:pPr indent="152400">
              <a:buClr>
                <a:schemeClr val="dk1"/>
              </a:buClr>
              <a:buSzPts val="2400"/>
            </a:pPr>
            <a:endParaRPr sz="24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3262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txBox="1">
            <a:spLocks noChangeArrowheads="1"/>
          </p:cNvSpPr>
          <p:nvPr/>
        </p:nvSpPr>
        <p:spPr bwMode="auto">
          <a:xfrm>
            <a:off x="628840" y="1260440"/>
            <a:ext cx="11136085" cy="1482839"/>
          </a:xfrm>
          <a:prstGeom prst="rect">
            <a:avLst/>
          </a:prstGeom>
          <a:noFill/>
          <a:ln w="9525">
            <a:noFill/>
            <a:miter lim="800000"/>
            <a:headEnd/>
            <a:tailEnd/>
          </a:ln>
        </p:spPr>
        <p:txBody>
          <a:bodyPr/>
          <a:lstStyle/>
          <a:p>
            <a:pPr marL="623888" indent="-623888">
              <a:spcBef>
                <a:spcPts val="1200"/>
              </a:spcBef>
              <a:buFont typeface="Arial" pitchFamily="34" charset="0"/>
              <a:buChar char="•"/>
            </a:pPr>
            <a:r>
              <a:rPr lang="en-GB" sz="2400" dirty="0"/>
              <a:t>On developer’s land, protected in perpetuity</a:t>
            </a:r>
          </a:p>
          <a:p>
            <a:pPr marL="623888" indent="-623888">
              <a:spcBef>
                <a:spcPts val="1200"/>
              </a:spcBef>
              <a:buFont typeface="Arial" charset="0"/>
              <a:buChar char="•"/>
            </a:pPr>
            <a:r>
              <a:rPr lang="en-GB" sz="2400" dirty="0"/>
              <a:t>New or upgraded protected areas (including community protected areas)</a:t>
            </a:r>
          </a:p>
          <a:p>
            <a:pPr marL="623888" indent="-623888">
              <a:spcBef>
                <a:spcPts val="1200"/>
              </a:spcBef>
              <a:buFont typeface="Arial" charset="0"/>
              <a:buChar char="•"/>
            </a:pPr>
            <a:r>
              <a:rPr lang="en-GB" sz="2400" dirty="0"/>
              <a:t>Contracts with landholders (including payments for ecosystem services)</a:t>
            </a:r>
          </a:p>
          <a:p>
            <a:pPr marL="363538" indent="-363538">
              <a:buFont typeface="Arial" charset="0"/>
              <a:buChar char="•"/>
            </a:pPr>
            <a:endParaRPr lang="en-GB" sz="2400" dirty="0"/>
          </a:p>
          <a:p>
            <a:pPr marL="623888" lvl="1" indent="-260350"/>
            <a:endParaRPr lang="en-GB" sz="2400" dirty="0"/>
          </a:p>
          <a:p>
            <a:pPr marL="623888" lvl="1" indent="-260350">
              <a:buFont typeface="Arial" charset="0"/>
              <a:buChar char="•"/>
            </a:pPr>
            <a:endParaRPr lang="en-GB" sz="2400" dirty="0"/>
          </a:p>
        </p:txBody>
      </p:sp>
      <p:grpSp>
        <p:nvGrpSpPr>
          <p:cNvPr id="5" name="Group 4">
            <a:extLst>
              <a:ext uri="{FF2B5EF4-FFF2-40B4-BE49-F238E27FC236}">
                <a16:creationId xmlns:a16="http://schemas.microsoft.com/office/drawing/2014/main" id="{1E6F52F6-6D8F-42A0-9D69-7AE21178D946}"/>
              </a:ext>
            </a:extLst>
          </p:cNvPr>
          <p:cNvGrpSpPr/>
          <p:nvPr/>
        </p:nvGrpSpPr>
        <p:grpSpPr>
          <a:xfrm>
            <a:off x="1129408" y="3324451"/>
            <a:ext cx="3409943" cy="2708434"/>
            <a:chOff x="406394" y="3264054"/>
            <a:chExt cx="3409943" cy="2708434"/>
          </a:xfrm>
        </p:grpSpPr>
        <p:grpSp>
          <p:nvGrpSpPr>
            <p:cNvPr id="4" name="Group 3">
              <a:extLst>
                <a:ext uri="{FF2B5EF4-FFF2-40B4-BE49-F238E27FC236}">
                  <a16:creationId xmlns:a16="http://schemas.microsoft.com/office/drawing/2014/main" id="{CF5EC15B-3745-4EBF-B5C0-13DCF48C496C}"/>
                </a:ext>
              </a:extLst>
            </p:cNvPr>
            <p:cNvGrpSpPr/>
            <p:nvPr/>
          </p:nvGrpSpPr>
          <p:grpSpPr>
            <a:xfrm>
              <a:off x="469352" y="3853770"/>
              <a:ext cx="3346985" cy="1529001"/>
              <a:chOff x="1682239" y="4456614"/>
              <a:chExt cx="3346985" cy="1529001"/>
            </a:xfrm>
          </p:grpSpPr>
          <p:pic>
            <p:nvPicPr>
              <p:cNvPr id="44036" name="Picture 8" descr="C:\Users\Kerry Ten Kate\AppData\Local\Microsoft\Windows\Temporary Internet Files\Content.IE5\1MZ0PEJK\MCj02928280000[1].wmf"/>
              <p:cNvPicPr>
                <a:picLocks noChangeAspect="1" noChangeArrowheads="1"/>
              </p:cNvPicPr>
              <p:nvPr/>
            </p:nvPicPr>
            <p:blipFill>
              <a:blip r:embed="rId3" cstate="print"/>
              <a:srcRect/>
              <a:stretch>
                <a:fillRect/>
              </a:stretch>
            </p:blipFill>
            <p:spPr bwMode="auto">
              <a:xfrm>
                <a:off x="4137610" y="4832901"/>
                <a:ext cx="891614" cy="848898"/>
              </a:xfrm>
              <a:prstGeom prst="rect">
                <a:avLst/>
              </a:prstGeom>
              <a:noFill/>
              <a:ln w="9525">
                <a:noFill/>
                <a:miter lim="800000"/>
                <a:headEnd/>
                <a:tailEnd/>
              </a:ln>
            </p:spPr>
          </p:pic>
          <p:pic>
            <p:nvPicPr>
              <p:cNvPr id="44040" name="Picture 21" descr="C:\Users\Kerry Ten Kate\AppData\Local\Microsoft\Windows\Temporary Internet Files\Content.IE5\IGSUNLFU\MCj03197900000[1].wmf"/>
              <p:cNvPicPr>
                <a:picLocks noChangeAspect="1" noChangeArrowheads="1"/>
              </p:cNvPicPr>
              <p:nvPr/>
            </p:nvPicPr>
            <p:blipFill>
              <a:blip r:embed="rId4" cstate="print"/>
              <a:srcRect/>
              <a:stretch>
                <a:fillRect/>
              </a:stretch>
            </p:blipFill>
            <p:spPr bwMode="auto">
              <a:xfrm>
                <a:off x="1682239" y="4827010"/>
                <a:ext cx="860179" cy="807136"/>
              </a:xfrm>
              <a:prstGeom prst="rect">
                <a:avLst/>
              </a:prstGeom>
              <a:noFill/>
              <a:ln w="9525">
                <a:noFill/>
                <a:miter lim="800000"/>
                <a:headEnd/>
                <a:tailEnd/>
              </a:ln>
            </p:spPr>
          </p:pic>
          <p:grpSp>
            <p:nvGrpSpPr>
              <p:cNvPr id="3" name="Group 2">
                <a:extLst>
                  <a:ext uri="{FF2B5EF4-FFF2-40B4-BE49-F238E27FC236}">
                    <a16:creationId xmlns:a16="http://schemas.microsoft.com/office/drawing/2014/main" id="{24AD8DDC-5BA0-4255-ABB0-99491769C9F4}"/>
                  </a:ext>
                </a:extLst>
              </p:cNvPr>
              <p:cNvGrpSpPr/>
              <p:nvPr/>
            </p:nvGrpSpPr>
            <p:grpSpPr>
              <a:xfrm>
                <a:off x="2625787" y="4456614"/>
                <a:ext cx="1444526" cy="1529001"/>
                <a:chOff x="2625787" y="4456614"/>
                <a:chExt cx="1444526" cy="1529001"/>
              </a:xfrm>
            </p:grpSpPr>
            <p:pic>
              <p:nvPicPr>
                <p:cNvPr id="49163" name="Picture 13" descr="C:\Users\Kerry Ten Kate\AppData\Local\Microsoft\Windows\Temporary Internet Files\Content.IE5\WFVB7EW0\MCj03979750000[1].wmf"/>
                <p:cNvPicPr>
                  <a:picLocks noChangeAspect="1" noChangeArrowheads="1"/>
                </p:cNvPicPr>
                <p:nvPr/>
              </p:nvPicPr>
              <p:blipFill>
                <a:blip r:embed="rId5" cstate="print"/>
                <a:srcRect/>
                <a:stretch>
                  <a:fillRect/>
                </a:stretch>
              </p:blipFill>
              <p:spPr bwMode="auto">
                <a:xfrm>
                  <a:off x="3088404" y="4912200"/>
                  <a:ext cx="471827" cy="483109"/>
                </a:xfrm>
                <a:prstGeom prst="rect">
                  <a:avLst/>
                </a:prstGeom>
                <a:noFill/>
                <a:ln w="9525">
                  <a:noFill/>
                  <a:miter lim="800000"/>
                  <a:headEnd/>
                  <a:tailEnd/>
                </a:ln>
              </p:spPr>
            </p:pic>
            <p:sp>
              <p:nvSpPr>
                <p:cNvPr id="49164" name="Curved Right Arrow 22"/>
                <p:cNvSpPr>
                  <a:spLocks noChangeArrowheads="1"/>
                </p:cNvSpPr>
                <p:nvPr/>
              </p:nvSpPr>
              <p:spPr bwMode="auto">
                <a:xfrm rot="5400000" flipH="1">
                  <a:off x="3105066" y="4811731"/>
                  <a:ext cx="451964" cy="1410521"/>
                </a:xfrm>
                <a:prstGeom prst="curvedRightArrow">
                  <a:avLst>
                    <a:gd name="adj1" fmla="val 25009"/>
                    <a:gd name="adj2" fmla="val 50002"/>
                    <a:gd name="adj3" fmla="val 25000"/>
                  </a:avLst>
                </a:prstGeom>
                <a:solidFill>
                  <a:srgbClr val="CC3300"/>
                </a:solidFill>
                <a:ln w="0" algn="ctr">
                  <a:noFill/>
                  <a:round/>
                  <a:headEnd/>
                  <a:tailEnd/>
                </a:ln>
              </p:spPr>
              <p:txBody>
                <a:bodyPr wrap="none" anchor="ctr"/>
                <a:lstStyle/>
                <a:p>
                  <a:pPr algn="ctr" eaLnBrk="0" hangingPunct="0">
                    <a:lnSpc>
                      <a:spcPct val="105000"/>
                    </a:lnSpc>
                    <a:spcBef>
                      <a:spcPct val="20000"/>
                    </a:spcBef>
                  </a:pPr>
                  <a:endParaRPr lang="en-GB"/>
                </a:p>
              </p:txBody>
            </p:sp>
            <p:pic>
              <p:nvPicPr>
                <p:cNvPr id="49165" name="Picture 23" descr="C:\Users\Kerry Ten Kate\AppData\Local\Microsoft\Windows\Temporary Internet Files\Content.IE5\WFVB7EW0\MPj04372100000[1].jpg"/>
                <p:cNvPicPr>
                  <a:picLocks noChangeAspect="1" noChangeArrowheads="1"/>
                </p:cNvPicPr>
                <p:nvPr/>
              </p:nvPicPr>
              <p:blipFill>
                <a:blip r:embed="rId6" cstate="print"/>
                <a:srcRect/>
                <a:stretch>
                  <a:fillRect/>
                </a:stretch>
              </p:blipFill>
              <p:spPr bwMode="auto">
                <a:xfrm>
                  <a:off x="3084153" y="5463393"/>
                  <a:ext cx="510083" cy="522222"/>
                </a:xfrm>
                <a:prstGeom prst="rect">
                  <a:avLst/>
                </a:prstGeom>
                <a:noFill/>
                <a:ln w="9525">
                  <a:noFill/>
                  <a:miter lim="800000"/>
                  <a:headEnd/>
                  <a:tailEnd/>
                </a:ln>
              </p:spPr>
            </p:pic>
            <p:sp>
              <p:nvSpPr>
                <p:cNvPr id="49166" name="Curved Right Arrow 25"/>
                <p:cNvSpPr>
                  <a:spLocks noChangeArrowheads="1"/>
                </p:cNvSpPr>
                <p:nvPr/>
              </p:nvSpPr>
              <p:spPr bwMode="auto">
                <a:xfrm rot="16200000" flipH="1">
                  <a:off x="3139071" y="4255467"/>
                  <a:ext cx="451964" cy="1410521"/>
                </a:xfrm>
                <a:prstGeom prst="curvedRightArrow">
                  <a:avLst>
                    <a:gd name="adj1" fmla="val 25009"/>
                    <a:gd name="adj2" fmla="val 50002"/>
                    <a:gd name="adj3" fmla="val 25000"/>
                  </a:avLst>
                </a:prstGeom>
                <a:solidFill>
                  <a:srgbClr val="CC3300"/>
                </a:solidFill>
                <a:ln w="0" algn="ctr">
                  <a:noFill/>
                  <a:round/>
                  <a:headEnd/>
                  <a:tailEnd/>
                </a:ln>
              </p:spPr>
              <p:txBody>
                <a:bodyPr wrap="none" anchor="ctr"/>
                <a:lstStyle/>
                <a:p>
                  <a:pPr algn="ctr" eaLnBrk="0" hangingPunct="0">
                    <a:lnSpc>
                      <a:spcPct val="105000"/>
                    </a:lnSpc>
                    <a:spcBef>
                      <a:spcPct val="20000"/>
                    </a:spcBef>
                  </a:pPr>
                  <a:endParaRPr lang="en-GB"/>
                </a:p>
              </p:txBody>
            </p:sp>
            <p:pic>
              <p:nvPicPr>
                <p:cNvPr id="49167" name="Picture 4"/>
                <p:cNvPicPr>
                  <a:picLocks noChangeAspect="1" noChangeArrowheads="1"/>
                </p:cNvPicPr>
                <p:nvPr/>
              </p:nvPicPr>
              <p:blipFill>
                <a:blip r:embed="rId7" cstate="print"/>
                <a:srcRect/>
                <a:stretch>
                  <a:fillRect/>
                </a:stretch>
              </p:blipFill>
              <p:spPr bwMode="auto">
                <a:xfrm>
                  <a:off x="3084153" y="4456614"/>
                  <a:ext cx="410900" cy="392571"/>
                </a:xfrm>
                <a:prstGeom prst="rect">
                  <a:avLst/>
                </a:prstGeom>
                <a:noFill/>
                <a:ln w="9525">
                  <a:noFill/>
                  <a:miter lim="800000"/>
                  <a:headEnd/>
                  <a:tailEnd/>
                </a:ln>
              </p:spPr>
            </p:pic>
          </p:grpSp>
        </p:grpSp>
        <p:sp>
          <p:nvSpPr>
            <p:cNvPr id="13" name="TextBox 12"/>
            <p:cNvSpPr txBox="1">
              <a:spLocks noChangeArrowheads="1"/>
            </p:cNvSpPr>
            <p:nvPr/>
          </p:nvSpPr>
          <p:spPr bwMode="auto">
            <a:xfrm>
              <a:off x="406394" y="3264054"/>
              <a:ext cx="3409943" cy="2708434"/>
            </a:xfrm>
            <a:prstGeom prst="rect">
              <a:avLst/>
            </a:prstGeom>
            <a:noFill/>
            <a:ln w="9525">
              <a:solidFill>
                <a:schemeClr val="bg1">
                  <a:lumMod val="50000"/>
                </a:schemeClr>
              </a:solidFill>
              <a:miter lim="800000"/>
              <a:headEnd/>
              <a:tailEnd/>
            </a:ln>
          </p:spPr>
          <p:txBody>
            <a:bodyPr wrap="square">
              <a:spAutoFit/>
            </a:bodyPr>
            <a:lstStyle/>
            <a:p>
              <a:pPr algn="ctr">
                <a:spcBef>
                  <a:spcPts val="1200"/>
                </a:spcBef>
              </a:pPr>
              <a:r>
                <a:rPr lang="en-US" sz="2000" dirty="0">
                  <a:solidFill>
                    <a:srgbClr val="CC3300"/>
                  </a:solidFill>
                </a:rPr>
                <a:t>Partnership</a:t>
              </a:r>
            </a:p>
            <a:p>
              <a:pPr algn="ctr">
                <a:spcBef>
                  <a:spcPts val="1200"/>
                </a:spcBef>
              </a:pPr>
              <a:endParaRPr lang="en-US" sz="2000" dirty="0">
                <a:solidFill>
                  <a:srgbClr val="CC3300"/>
                </a:solidFill>
              </a:endParaRPr>
            </a:p>
            <a:p>
              <a:pPr algn="ctr">
                <a:spcBef>
                  <a:spcPts val="1200"/>
                </a:spcBef>
              </a:pPr>
              <a:endParaRPr lang="en-US" sz="2000" dirty="0">
                <a:solidFill>
                  <a:srgbClr val="CC3300"/>
                </a:solidFill>
              </a:endParaRPr>
            </a:p>
            <a:p>
              <a:pPr algn="ctr">
                <a:spcBef>
                  <a:spcPts val="1200"/>
                </a:spcBef>
              </a:pPr>
              <a:endParaRPr lang="en-US" sz="2000" dirty="0">
                <a:solidFill>
                  <a:srgbClr val="CC3300"/>
                </a:solidFill>
              </a:endParaRPr>
            </a:p>
            <a:p>
              <a:pPr algn="ctr">
                <a:spcBef>
                  <a:spcPts val="1200"/>
                </a:spcBef>
              </a:pPr>
              <a:endParaRPr lang="en-US" sz="2000" dirty="0">
                <a:solidFill>
                  <a:srgbClr val="CC3300"/>
                </a:solidFill>
              </a:endParaRPr>
            </a:p>
            <a:p>
              <a:pPr algn="ctr">
                <a:spcBef>
                  <a:spcPts val="1200"/>
                </a:spcBef>
              </a:pPr>
              <a:r>
                <a:rPr lang="en-US" sz="2000" dirty="0">
                  <a:solidFill>
                    <a:srgbClr val="CC3300"/>
                  </a:solidFill>
                </a:rPr>
                <a:t>Engage local communities</a:t>
              </a:r>
              <a:endParaRPr lang="en-GB" sz="2000" dirty="0">
                <a:solidFill>
                  <a:srgbClr val="CC3300"/>
                </a:solidFill>
              </a:endParaRPr>
            </a:p>
          </p:txBody>
        </p:sp>
      </p:grpSp>
      <p:sp>
        <p:nvSpPr>
          <p:cNvPr id="49162" name="Text Box 7"/>
          <p:cNvSpPr txBox="1">
            <a:spLocks noChangeArrowheads="1"/>
          </p:cNvSpPr>
          <p:nvPr/>
        </p:nvSpPr>
        <p:spPr bwMode="auto">
          <a:xfrm>
            <a:off x="848695" y="122331"/>
            <a:ext cx="9209705" cy="535531"/>
          </a:xfrm>
          <a:prstGeom prst="rect">
            <a:avLst/>
          </a:prstGeom>
          <a:noFill/>
          <a:ln w="9525">
            <a:noFill/>
            <a:miter lim="800000"/>
            <a:headEnd/>
            <a:tailEnd/>
          </a:ln>
        </p:spPr>
        <p:txBody>
          <a:bodyPr wrap="square">
            <a:spAutoFit/>
          </a:bodyPr>
          <a:lstStyle/>
          <a:p>
            <a:pPr algn="ctr">
              <a:lnSpc>
                <a:spcPct val="90000"/>
              </a:lnSpc>
            </a:pPr>
            <a:r>
              <a:rPr lang="en-US" sz="3200" dirty="0">
                <a:solidFill>
                  <a:schemeClr val="bg1"/>
                </a:solidFill>
              </a:rPr>
              <a:t>Implementation: where and how?</a:t>
            </a:r>
          </a:p>
        </p:txBody>
      </p:sp>
      <p:sp>
        <p:nvSpPr>
          <p:cNvPr id="17" name="Rectangle : coins arrondis 3">
            <a:extLst>
              <a:ext uri="{FF2B5EF4-FFF2-40B4-BE49-F238E27FC236}">
                <a16:creationId xmlns:a16="http://schemas.microsoft.com/office/drawing/2014/main" id="{B2C71359-8EB8-4EFB-A200-305610B384CD}"/>
              </a:ext>
            </a:extLst>
          </p:cNvPr>
          <p:cNvSpPr/>
          <p:nvPr/>
        </p:nvSpPr>
        <p:spPr>
          <a:xfrm>
            <a:off x="5307244" y="3360685"/>
            <a:ext cx="6221268" cy="270843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US" sz="2000" dirty="0">
                <a:solidFill>
                  <a:schemeClr val="bg1"/>
                </a:solidFill>
              </a:rPr>
              <a:t>You need:</a:t>
            </a:r>
          </a:p>
          <a:p>
            <a:pPr marL="342900" indent="-342900">
              <a:spcBef>
                <a:spcPts val="1200"/>
              </a:spcBef>
              <a:buFont typeface="Arial" panose="020B0604020202020204" pitchFamily="34" charset="0"/>
              <a:buChar char="•"/>
            </a:pPr>
            <a:r>
              <a:rPr lang="en-US" sz="2000" dirty="0">
                <a:solidFill>
                  <a:schemeClr val="bg1"/>
                </a:solidFill>
              </a:rPr>
              <a:t>Offset/Compensation Management Plan</a:t>
            </a:r>
          </a:p>
          <a:p>
            <a:pPr marL="290513" indent="-290513">
              <a:spcBef>
                <a:spcPts val="1200"/>
              </a:spcBef>
              <a:buFont typeface="Arial" pitchFamily="34" charset="0"/>
              <a:buChar char="•"/>
            </a:pPr>
            <a:r>
              <a:rPr lang="en-US" sz="2000" dirty="0">
                <a:solidFill>
                  <a:schemeClr val="bg1"/>
                </a:solidFill>
              </a:rPr>
              <a:t>Legal arrangements</a:t>
            </a:r>
          </a:p>
          <a:p>
            <a:pPr marL="290513" indent="-290513">
              <a:spcBef>
                <a:spcPts val="1200"/>
              </a:spcBef>
              <a:buFont typeface="Arial" pitchFamily="34" charset="0"/>
              <a:buChar char="•"/>
            </a:pPr>
            <a:r>
              <a:rPr lang="en-US" sz="2000" dirty="0">
                <a:solidFill>
                  <a:schemeClr val="bg1"/>
                </a:solidFill>
              </a:rPr>
              <a:t>Trust fund, or other long term financial mechanism</a:t>
            </a:r>
          </a:p>
          <a:p>
            <a:pPr marL="290513" indent="-290513">
              <a:spcBef>
                <a:spcPts val="1200"/>
              </a:spcBef>
              <a:buFont typeface="Arial" pitchFamily="34" charset="0"/>
              <a:buChar char="•"/>
            </a:pPr>
            <a:r>
              <a:rPr lang="en-US" sz="2000" dirty="0">
                <a:solidFill>
                  <a:schemeClr val="bg1"/>
                </a:solidFill>
              </a:rPr>
              <a:t>Monitoring, evaluation, adaptive management</a:t>
            </a:r>
            <a:endParaRPr lang="en-GB" sz="2000" dirty="0">
              <a:solidFill>
                <a:schemeClr val="bg1"/>
              </a:solidFill>
            </a:endParaRPr>
          </a:p>
          <a:p>
            <a:pPr algn="ctr"/>
            <a:endParaRPr lang="en-US" sz="2000" dirty="0">
              <a:solidFill>
                <a:schemeClr val="bg1"/>
              </a:solidFill>
            </a:endParaRPr>
          </a:p>
        </p:txBody>
      </p:sp>
    </p:spTree>
    <p:extLst>
      <p:ext uri="{BB962C8B-B14F-4D97-AF65-F5344CB8AC3E}">
        <p14:creationId xmlns:p14="http://schemas.microsoft.com/office/powerpoint/2010/main" val="393632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7" dur="5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76"/>
          <p:cNvSpPr txBox="1"/>
          <p:nvPr/>
        </p:nvSpPr>
        <p:spPr>
          <a:xfrm>
            <a:off x="0" y="780369"/>
            <a:ext cx="12192000" cy="907941"/>
          </a:xfrm>
          <a:prstGeom prst="rect">
            <a:avLst/>
          </a:prstGeom>
          <a:solidFill>
            <a:srgbClr val="ACB8CA"/>
          </a:solidFill>
          <a:ln>
            <a:noFill/>
          </a:ln>
        </p:spPr>
        <p:txBody>
          <a:bodyPr spcFirstLastPara="1" wrap="square" lIns="91425" tIns="45700" rIns="91425" bIns="45700" anchor="t" anchorCtr="0">
            <a:noAutofit/>
          </a:bodyPr>
          <a:lstStyle/>
          <a:p>
            <a:pPr algn="ctr"/>
            <a:endParaRPr sz="2400" dirty="0">
              <a:solidFill>
                <a:srgbClr val="FFFFFF"/>
              </a:solidFill>
              <a:latin typeface="Calibri"/>
              <a:ea typeface="Calibri"/>
              <a:cs typeface="Calibri"/>
              <a:sym typeface="Calibri"/>
            </a:endParaRPr>
          </a:p>
          <a:p>
            <a:pPr>
              <a:spcBef>
                <a:spcPts val="600"/>
              </a:spcBef>
            </a:pPr>
            <a:r>
              <a:rPr lang="en-US" sz="2400" dirty="0">
                <a:solidFill>
                  <a:srgbClr val="404040"/>
                </a:solidFill>
                <a:latin typeface="Calibri"/>
                <a:ea typeface="Calibri"/>
                <a:cs typeface="Calibri"/>
                <a:sym typeface="Calibri"/>
              </a:rPr>
              <a:t>                                      		</a:t>
            </a:r>
            <a:endParaRPr sz="2400" dirty="0">
              <a:solidFill>
                <a:srgbClr val="FFFFFF"/>
              </a:solidFill>
              <a:latin typeface="Calibri"/>
              <a:ea typeface="Calibri"/>
              <a:cs typeface="Calibri"/>
              <a:sym typeface="Calibri"/>
            </a:endParaRPr>
          </a:p>
        </p:txBody>
      </p:sp>
      <p:sp>
        <p:nvSpPr>
          <p:cNvPr id="1188" name="Google Shape;1188;p76"/>
          <p:cNvSpPr/>
          <p:nvPr/>
        </p:nvSpPr>
        <p:spPr>
          <a:xfrm>
            <a:off x="793413" y="3149929"/>
            <a:ext cx="2766450" cy="1219200"/>
          </a:xfrm>
          <a:prstGeom prst="wedgeRoundRectCallout">
            <a:avLst>
              <a:gd name="adj1" fmla="val 77209"/>
              <a:gd name="adj2" fmla="val -107203"/>
              <a:gd name="adj3" fmla="val 16667"/>
            </a:avLst>
          </a:prstGeom>
          <a:solidFill>
            <a:srgbClr val="F6F89E"/>
          </a:solidFill>
          <a:ln w="9525" cap="flat" cmpd="sng">
            <a:solidFill>
              <a:srgbClr val="7F7F7F"/>
            </a:solidFill>
            <a:prstDash val="solid"/>
            <a:miter lim="8000"/>
            <a:headEnd type="none" w="sm" len="sm"/>
            <a:tailEnd type="none" w="sm" len="sm"/>
          </a:ln>
        </p:spPr>
        <p:txBody>
          <a:bodyPr spcFirstLastPara="1" wrap="square" lIns="91425" tIns="45700" rIns="91425" bIns="45700" anchor="t" anchorCtr="0">
            <a:noAutofit/>
          </a:bodyPr>
          <a:lstStyle/>
          <a:p>
            <a:pPr>
              <a:buClr>
                <a:schemeClr val="dk1"/>
              </a:buClr>
              <a:buSzPts val="2000"/>
              <a:buFont typeface="Arial"/>
              <a:buChar char="•"/>
            </a:pPr>
            <a:r>
              <a:rPr lang="en-US" sz="2000" dirty="0">
                <a:solidFill>
                  <a:schemeClr val="dk1"/>
                </a:solidFill>
                <a:latin typeface="Calibri"/>
                <a:ea typeface="Calibri"/>
                <a:cs typeface="Calibri"/>
                <a:sym typeface="Calibri"/>
              </a:rPr>
              <a:t> Brokers</a:t>
            </a:r>
            <a:endParaRPr dirty="0"/>
          </a:p>
          <a:p>
            <a:pPr>
              <a:buClr>
                <a:schemeClr val="dk1"/>
              </a:buClr>
              <a:buSzPts val="2000"/>
              <a:buFont typeface="Arial"/>
              <a:buChar char="•"/>
            </a:pPr>
            <a:r>
              <a:rPr lang="en-US" sz="2000" dirty="0">
                <a:solidFill>
                  <a:schemeClr val="dk1"/>
                </a:solidFill>
                <a:latin typeface="Calibri"/>
                <a:ea typeface="Calibri"/>
                <a:cs typeface="Calibri"/>
                <a:sym typeface="Calibri"/>
              </a:rPr>
              <a:t> Conservation Banks</a:t>
            </a:r>
            <a:endParaRPr dirty="0"/>
          </a:p>
          <a:p>
            <a:pPr>
              <a:buClr>
                <a:schemeClr val="dk1"/>
              </a:buClr>
              <a:buSzPts val="2000"/>
              <a:buFont typeface="Arial"/>
              <a:buChar char="•"/>
            </a:pPr>
            <a:r>
              <a:rPr lang="en-US" sz="2000" dirty="0">
                <a:solidFill>
                  <a:schemeClr val="dk1"/>
                </a:solidFill>
                <a:latin typeface="Calibri"/>
                <a:ea typeface="Calibri"/>
                <a:cs typeface="Calibri"/>
                <a:sym typeface="Calibri"/>
              </a:rPr>
              <a:t> Over the counter</a:t>
            </a:r>
            <a:endParaRPr dirty="0"/>
          </a:p>
        </p:txBody>
      </p:sp>
      <p:sp>
        <p:nvSpPr>
          <p:cNvPr id="1189" name="Google Shape;1189;p76"/>
          <p:cNvSpPr/>
          <p:nvPr/>
        </p:nvSpPr>
        <p:spPr>
          <a:xfrm>
            <a:off x="4377633" y="1940408"/>
            <a:ext cx="3365915" cy="469776"/>
          </a:xfrm>
          <a:prstGeom prst="wedgeRoundRectCallout">
            <a:avLst>
              <a:gd name="adj1" fmla="val -21087"/>
              <a:gd name="adj2" fmla="val 29250"/>
              <a:gd name="adj3" fmla="val 16667"/>
            </a:avLst>
          </a:prstGeom>
          <a:solidFill>
            <a:srgbClr val="999999"/>
          </a:solid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algn="ctr"/>
            <a:r>
              <a:rPr lang="en-US" sz="2200" dirty="0">
                <a:solidFill>
                  <a:schemeClr val="dk1"/>
                </a:solidFill>
                <a:latin typeface="Calibri"/>
                <a:ea typeface="Calibri"/>
                <a:cs typeface="Calibri"/>
                <a:sym typeface="Calibri"/>
              </a:rPr>
              <a:t> Credit Register</a:t>
            </a:r>
            <a:endParaRPr dirty="0"/>
          </a:p>
        </p:txBody>
      </p:sp>
      <p:sp>
        <p:nvSpPr>
          <p:cNvPr id="1190" name="Google Shape;1190;p76"/>
          <p:cNvSpPr txBox="1"/>
          <p:nvPr/>
        </p:nvSpPr>
        <p:spPr>
          <a:xfrm>
            <a:off x="-162342" y="5846061"/>
            <a:ext cx="12445864" cy="1015663"/>
          </a:xfrm>
          <a:prstGeom prst="rect">
            <a:avLst/>
          </a:prstGeom>
          <a:solidFill>
            <a:srgbClr val="669900"/>
          </a:solidFill>
          <a:ln>
            <a:noFill/>
          </a:ln>
        </p:spPr>
        <p:txBody>
          <a:bodyPr spcFirstLastPara="1" wrap="square" lIns="91425" tIns="45700" rIns="91425" bIns="45700" anchor="t" anchorCtr="0">
            <a:noAutofit/>
          </a:bodyPr>
          <a:lstStyle/>
          <a:p>
            <a:pPr algn="ctr"/>
            <a:endParaRPr sz="2400" dirty="0">
              <a:solidFill>
                <a:schemeClr val="dk1"/>
              </a:solidFill>
              <a:latin typeface="Calibri"/>
              <a:ea typeface="Calibri"/>
              <a:cs typeface="Calibri"/>
              <a:sym typeface="Calibri"/>
            </a:endParaRPr>
          </a:p>
          <a:p>
            <a:pPr>
              <a:spcBef>
                <a:spcPts val="1200"/>
              </a:spcBef>
            </a:pPr>
            <a:r>
              <a:rPr lang="en-US" sz="2400" dirty="0">
                <a:solidFill>
                  <a:schemeClr val="dk1"/>
                </a:solidFill>
                <a:latin typeface="Calibri"/>
                <a:ea typeface="Calibri"/>
                <a:cs typeface="Calibri"/>
                <a:sym typeface="Calibri"/>
              </a:rPr>
              <a:t>       </a:t>
            </a:r>
            <a:endParaRPr dirty="0"/>
          </a:p>
        </p:txBody>
      </p:sp>
      <p:pic>
        <p:nvPicPr>
          <p:cNvPr id="1192" name="Google Shape;1192;p76" descr="MCj04403800000[1]"/>
          <p:cNvPicPr preferRelativeResize="0"/>
          <p:nvPr/>
        </p:nvPicPr>
        <p:blipFill rotWithShape="1">
          <a:blip r:embed="rId3">
            <a:alphaModFix/>
          </a:blip>
          <a:srcRect/>
          <a:stretch/>
        </p:blipFill>
        <p:spPr>
          <a:xfrm>
            <a:off x="1366848" y="5918412"/>
            <a:ext cx="1359279" cy="990600"/>
          </a:xfrm>
          <a:prstGeom prst="rect">
            <a:avLst/>
          </a:prstGeom>
          <a:noFill/>
          <a:ln>
            <a:noFill/>
          </a:ln>
        </p:spPr>
      </p:pic>
      <p:sp>
        <p:nvSpPr>
          <p:cNvPr id="1193" name="Google Shape;1193;p76"/>
          <p:cNvSpPr/>
          <p:nvPr/>
        </p:nvSpPr>
        <p:spPr>
          <a:xfrm>
            <a:off x="8764980" y="4554141"/>
            <a:ext cx="2448693" cy="576263"/>
          </a:xfrm>
          <a:prstGeom prst="wedgeRoundRectCallout">
            <a:avLst>
              <a:gd name="adj1" fmla="val -43750"/>
              <a:gd name="adj2" fmla="val 70000"/>
              <a:gd name="adj3" fmla="val 16667"/>
            </a:avLst>
          </a:prstGeom>
          <a:noFill/>
          <a:ln>
            <a:noFill/>
          </a:ln>
        </p:spPr>
        <p:txBody>
          <a:bodyPr spcFirstLastPara="1" wrap="square" lIns="90000" tIns="46800" rIns="90000" bIns="46800" anchor="t" anchorCtr="0">
            <a:noAutofit/>
          </a:bodyPr>
          <a:lstStyle/>
          <a:p>
            <a:pPr algn="ctr"/>
            <a:endParaRPr sz="2400">
              <a:solidFill>
                <a:schemeClr val="dk1"/>
              </a:solidFill>
              <a:latin typeface="Calibri"/>
              <a:ea typeface="Calibri"/>
              <a:cs typeface="Calibri"/>
              <a:sym typeface="Calibri"/>
            </a:endParaRPr>
          </a:p>
        </p:txBody>
      </p:sp>
      <p:sp>
        <p:nvSpPr>
          <p:cNvPr id="1194" name="Google Shape;1194;p76"/>
          <p:cNvSpPr/>
          <p:nvPr/>
        </p:nvSpPr>
        <p:spPr>
          <a:xfrm>
            <a:off x="8890570" y="4409678"/>
            <a:ext cx="2539999" cy="576262"/>
          </a:xfrm>
          <a:prstGeom prst="wedgeRoundRectCallout">
            <a:avLst>
              <a:gd name="adj1" fmla="val -43750"/>
              <a:gd name="adj2" fmla="val 70000"/>
              <a:gd name="adj3" fmla="val 16667"/>
            </a:avLst>
          </a:prstGeom>
          <a:noFill/>
          <a:ln>
            <a:noFill/>
          </a:ln>
        </p:spPr>
        <p:txBody>
          <a:bodyPr spcFirstLastPara="1" wrap="square" lIns="90000" tIns="46800" rIns="90000" bIns="46800" anchor="t" anchorCtr="0">
            <a:noAutofit/>
          </a:bodyPr>
          <a:lstStyle/>
          <a:p>
            <a:pPr algn="ctr"/>
            <a:endParaRPr sz="2400">
              <a:solidFill>
                <a:schemeClr val="dk1"/>
              </a:solidFill>
              <a:latin typeface="Calibri"/>
              <a:ea typeface="Calibri"/>
              <a:cs typeface="Calibri"/>
              <a:sym typeface="Calibri"/>
            </a:endParaRPr>
          </a:p>
        </p:txBody>
      </p:sp>
      <p:sp>
        <p:nvSpPr>
          <p:cNvPr id="1195" name="Google Shape;1195;p76"/>
          <p:cNvSpPr/>
          <p:nvPr/>
        </p:nvSpPr>
        <p:spPr>
          <a:xfrm>
            <a:off x="4268083" y="3364580"/>
            <a:ext cx="3149483" cy="1439292"/>
          </a:xfrm>
          <a:prstGeom prst="wedgeRoundRectCallout">
            <a:avLst>
              <a:gd name="adj1" fmla="val 16079"/>
              <a:gd name="adj2" fmla="val -49704"/>
              <a:gd name="adj3" fmla="val 16667"/>
            </a:avLst>
          </a:prstGeom>
          <a:solidFill>
            <a:srgbClr val="FBD9F8"/>
          </a:solidFill>
          <a:ln w="9525" cap="flat" cmpd="sng">
            <a:solidFill>
              <a:srgbClr val="7F7F7F"/>
            </a:solidFill>
            <a:prstDash val="solid"/>
            <a:miter lim="8000"/>
            <a:headEnd type="none" w="sm" len="sm"/>
            <a:tailEnd type="none" w="sm" len="sm"/>
          </a:ln>
        </p:spPr>
        <p:txBody>
          <a:bodyPr spcFirstLastPara="1" wrap="square" lIns="90000" tIns="46800" rIns="90000" bIns="46800" anchor="t" anchorCtr="0">
            <a:noAutofit/>
          </a:bodyPr>
          <a:lstStyle/>
          <a:p>
            <a:pPr algn="ctr"/>
            <a:r>
              <a:rPr lang="en-US" sz="2000" b="1" dirty="0">
                <a:solidFill>
                  <a:schemeClr val="dk1"/>
                </a:solidFill>
                <a:latin typeface="Calibri"/>
                <a:ea typeface="Calibri"/>
                <a:cs typeface="Calibri"/>
                <a:sym typeface="Calibri"/>
              </a:rPr>
              <a:t>Create credits:</a:t>
            </a:r>
            <a:endParaRPr b="1" dirty="0"/>
          </a:p>
          <a:p>
            <a:pPr>
              <a:buClr>
                <a:schemeClr val="dk1"/>
              </a:buClr>
              <a:buSzPts val="2000"/>
              <a:buFont typeface="Arial"/>
              <a:buChar char="•"/>
            </a:pPr>
            <a:r>
              <a:rPr lang="en-US" sz="2000" dirty="0">
                <a:solidFill>
                  <a:schemeClr val="dk1"/>
                </a:solidFill>
                <a:latin typeface="Calibri"/>
                <a:ea typeface="Calibri"/>
                <a:cs typeface="Calibri"/>
                <a:sym typeface="Calibri"/>
              </a:rPr>
              <a:t> Landowner agreements</a:t>
            </a:r>
            <a:endParaRPr dirty="0"/>
          </a:p>
          <a:p>
            <a:pPr>
              <a:buClr>
                <a:schemeClr val="dk1"/>
              </a:buClr>
              <a:buSzPts val="2000"/>
              <a:buFont typeface="Arial"/>
              <a:buChar char="•"/>
            </a:pPr>
            <a:r>
              <a:rPr lang="en-US" sz="2000" dirty="0">
                <a:solidFill>
                  <a:schemeClr val="dk1"/>
                </a:solidFill>
                <a:latin typeface="Calibri"/>
                <a:ea typeface="Calibri"/>
                <a:cs typeface="Calibri"/>
                <a:sym typeface="Calibri"/>
              </a:rPr>
              <a:t> Land surrender</a:t>
            </a:r>
            <a:endParaRPr dirty="0"/>
          </a:p>
          <a:p>
            <a:pPr>
              <a:buClr>
                <a:schemeClr val="dk1"/>
              </a:buClr>
              <a:buSzPts val="2000"/>
              <a:buFont typeface="Arial"/>
              <a:buChar char="•"/>
            </a:pPr>
            <a:r>
              <a:rPr lang="en-US" sz="2000" dirty="0">
                <a:solidFill>
                  <a:schemeClr val="dk1"/>
                </a:solidFill>
                <a:latin typeface="Calibri"/>
                <a:ea typeface="Calibri"/>
                <a:cs typeface="Calibri"/>
                <a:sym typeface="Calibri"/>
              </a:rPr>
              <a:t> Upgrade protected areas</a:t>
            </a:r>
            <a:endParaRPr dirty="0"/>
          </a:p>
        </p:txBody>
      </p:sp>
      <p:sp>
        <p:nvSpPr>
          <p:cNvPr id="1197" name="Google Shape;1197;p76"/>
          <p:cNvSpPr txBox="1"/>
          <p:nvPr/>
        </p:nvSpPr>
        <p:spPr>
          <a:xfrm>
            <a:off x="8153777" y="6177133"/>
            <a:ext cx="2589804" cy="461963"/>
          </a:xfrm>
          <a:prstGeom prst="rect">
            <a:avLst/>
          </a:prstGeom>
          <a:noFill/>
          <a:ln>
            <a:noFill/>
          </a:ln>
        </p:spPr>
        <p:txBody>
          <a:bodyPr spcFirstLastPara="1" wrap="square" lIns="91425" tIns="45700" rIns="91425" bIns="45700" anchor="t" anchorCtr="0">
            <a:noAutofit/>
          </a:bodyPr>
          <a:lstStyle/>
          <a:p>
            <a:r>
              <a:rPr lang="en-US" sz="2400" dirty="0">
                <a:solidFill>
                  <a:schemeClr val="dk1"/>
                </a:solidFill>
                <a:latin typeface="Calibri"/>
                <a:ea typeface="Calibri"/>
                <a:cs typeface="Calibri"/>
                <a:sym typeface="Calibri"/>
              </a:rPr>
              <a:t>Landowners</a:t>
            </a:r>
            <a:endParaRPr dirty="0"/>
          </a:p>
        </p:txBody>
      </p:sp>
      <p:sp>
        <p:nvSpPr>
          <p:cNvPr id="1198" name="Google Shape;1198;p76"/>
          <p:cNvSpPr/>
          <p:nvPr/>
        </p:nvSpPr>
        <p:spPr>
          <a:xfrm>
            <a:off x="10743581" y="5459016"/>
            <a:ext cx="472135" cy="549079"/>
          </a:xfrm>
          <a:prstGeom prst="upArrow">
            <a:avLst>
              <a:gd name="adj1" fmla="val 50000"/>
              <a:gd name="adj2" fmla="val 50024"/>
            </a:avLst>
          </a:prstGeom>
          <a:noFill/>
          <a:ln>
            <a:noFill/>
          </a:ln>
        </p:spPr>
        <p:txBody>
          <a:bodyPr spcFirstLastPara="1" wrap="square" lIns="90000" tIns="46800" rIns="90000" bIns="46800" anchor="t" anchorCtr="0">
            <a:noAutofit/>
          </a:bodyPr>
          <a:lstStyle/>
          <a:p>
            <a:endParaRPr sz="2400">
              <a:solidFill>
                <a:schemeClr val="dk1"/>
              </a:solidFill>
              <a:latin typeface="Calibri"/>
              <a:ea typeface="Calibri"/>
              <a:cs typeface="Calibri"/>
              <a:sym typeface="Calibri"/>
            </a:endParaRPr>
          </a:p>
        </p:txBody>
      </p:sp>
      <p:sp>
        <p:nvSpPr>
          <p:cNvPr id="1199" name="Google Shape;1199;p76"/>
          <p:cNvSpPr/>
          <p:nvPr/>
        </p:nvSpPr>
        <p:spPr>
          <a:xfrm>
            <a:off x="10557943" y="5306616"/>
            <a:ext cx="632925" cy="549079"/>
          </a:xfrm>
          <a:prstGeom prst="upArrow">
            <a:avLst>
              <a:gd name="adj1" fmla="val 36028"/>
              <a:gd name="adj2" fmla="val 49983"/>
            </a:avLst>
          </a:prstGeom>
          <a:noFill/>
          <a:ln>
            <a:noFill/>
          </a:ln>
        </p:spPr>
        <p:txBody>
          <a:bodyPr spcFirstLastPara="1" wrap="square" lIns="90000" tIns="46800" rIns="90000" bIns="46800" anchor="t" anchorCtr="0">
            <a:noAutofit/>
          </a:bodyPr>
          <a:lstStyle/>
          <a:p>
            <a:endParaRPr sz="2400">
              <a:solidFill>
                <a:schemeClr val="dk1"/>
              </a:solidFill>
              <a:latin typeface="Calibri"/>
              <a:ea typeface="Calibri"/>
              <a:cs typeface="Calibri"/>
              <a:sym typeface="Calibri"/>
            </a:endParaRPr>
          </a:p>
        </p:txBody>
      </p:sp>
      <p:sp>
        <p:nvSpPr>
          <p:cNvPr id="1201" name="Google Shape;1201;p76"/>
          <p:cNvSpPr/>
          <p:nvPr/>
        </p:nvSpPr>
        <p:spPr>
          <a:xfrm>
            <a:off x="1957594" y="1731898"/>
            <a:ext cx="635000" cy="1356572"/>
          </a:xfrm>
          <a:prstGeom prst="upDownArrow">
            <a:avLst>
              <a:gd name="adj1" fmla="val 50000"/>
              <a:gd name="adj2" fmla="val 53399"/>
            </a:avLst>
          </a:prstGeom>
          <a:solidFill>
            <a:srgbClr val="CCCCCC"/>
          </a:solidFill>
          <a:ln w="9525" cap="flat" cmpd="sng">
            <a:solidFill>
              <a:schemeClr val="dk1"/>
            </a:solidFill>
            <a:prstDash val="solid"/>
            <a:miter lim="8000"/>
            <a:headEnd type="none" w="sm" len="sm"/>
            <a:tailEnd type="none" w="sm" len="sm"/>
          </a:ln>
        </p:spPr>
        <p:txBody>
          <a:bodyPr spcFirstLastPara="1" wrap="square" lIns="90000" tIns="46800" rIns="90000" bIns="46800" anchor="ctr" anchorCtr="0">
            <a:noAutofit/>
          </a:bodyPr>
          <a:lstStyle/>
          <a:p>
            <a:endParaRPr sz="2400" dirty="0">
              <a:solidFill>
                <a:schemeClr val="dk1"/>
              </a:solidFill>
              <a:latin typeface="Calibri"/>
              <a:ea typeface="Calibri"/>
              <a:cs typeface="Calibri"/>
              <a:sym typeface="Calibri"/>
            </a:endParaRPr>
          </a:p>
        </p:txBody>
      </p:sp>
      <p:sp>
        <p:nvSpPr>
          <p:cNvPr id="1202" name="Google Shape;1202;p76"/>
          <p:cNvSpPr txBox="1"/>
          <p:nvPr/>
        </p:nvSpPr>
        <p:spPr>
          <a:xfrm>
            <a:off x="5295277" y="6153511"/>
            <a:ext cx="1545041" cy="461665"/>
          </a:xfrm>
          <a:prstGeom prst="rect">
            <a:avLst/>
          </a:prstGeom>
          <a:noFill/>
          <a:ln>
            <a:noFill/>
          </a:ln>
        </p:spPr>
        <p:txBody>
          <a:bodyPr spcFirstLastPara="1" wrap="square" lIns="91425" tIns="45700" rIns="91425" bIns="45700" anchor="t" anchorCtr="0">
            <a:noAutofit/>
          </a:bodyPr>
          <a:lstStyle/>
          <a:p>
            <a:r>
              <a:rPr lang="en-US" sz="2400" b="1" dirty="0">
                <a:solidFill>
                  <a:schemeClr val="dk1"/>
                </a:solidFill>
                <a:latin typeface="Calibri"/>
                <a:ea typeface="Calibri"/>
                <a:cs typeface="Calibri"/>
                <a:sym typeface="Calibri"/>
              </a:rPr>
              <a:t>“SELLERS”</a:t>
            </a:r>
            <a:endParaRPr dirty="0"/>
          </a:p>
        </p:txBody>
      </p:sp>
      <p:sp>
        <p:nvSpPr>
          <p:cNvPr id="1203" name="Google Shape;1203;p76"/>
          <p:cNvSpPr txBox="1"/>
          <p:nvPr/>
        </p:nvSpPr>
        <p:spPr>
          <a:xfrm>
            <a:off x="4346174" y="1000553"/>
            <a:ext cx="3397374" cy="542497"/>
          </a:xfrm>
          <a:prstGeom prst="rect">
            <a:avLst/>
          </a:prstGeom>
          <a:noFill/>
          <a:ln>
            <a:noFill/>
          </a:ln>
        </p:spPr>
        <p:txBody>
          <a:bodyPr spcFirstLastPara="1" wrap="square" lIns="91425" tIns="45700" rIns="91425" bIns="45700" anchor="t" anchorCtr="0">
            <a:noAutofit/>
          </a:bodyPr>
          <a:lstStyle/>
          <a:p>
            <a:r>
              <a:rPr lang="en-US" sz="2400" dirty="0">
                <a:solidFill>
                  <a:srgbClr val="1D3801"/>
                </a:solidFill>
                <a:latin typeface="Calibri"/>
                <a:ea typeface="Calibri"/>
                <a:cs typeface="Calibri"/>
                <a:sym typeface="Calibri"/>
              </a:rPr>
              <a:t>Developers = </a:t>
            </a:r>
            <a:r>
              <a:rPr lang="en-US" sz="2400" b="1" dirty="0">
                <a:solidFill>
                  <a:srgbClr val="1D3801"/>
                </a:solidFill>
                <a:latin typeface="Calibri"/>
                <a:cs typeface="Calibri"/>
                <a:sym typeface="Calibri"/>
              </a:rPr>
              <a:t>“BUYERS”</a:t>
            </a:r>
            <a:endParaRPr b="1" dirty="0"/>
          </a:p>
        </p:txBody>
      </p:sp>
      <p:sp>
        <p:nvSpPr>
          <p:cNvPr id="1204" name="Google Shape;1204;p76"/>
          <p:cNvSpPr/>
          <p:nvPr/>
        </p:nvSpPr>
        <p:spPr>
          <a:xfrm>
            <a:off x="5705095" y="2472603"/>
            <a:ext cx="559423" cy="839186"/>
          </a:xfrm>
          <a:prstGeom prst="upDownArrow">
            <a:avLst>
              <a:gd name="adj1" fmla="val 50000"/>
              <a:gd name="adj2" fmla="val 53399"/>
            </a:avLst>
          </a:prstGeom>
          <a:solidFill>
            <a:srgbClr val="CCCCCC"/>
          </a:solidFill>
          <a:ln w="9525" cap="flat" cmpd="sng">
            <a:solidFill>
              <a:schemeClr val="dk1"/>
            </a:solidFill>
            <a:prstDash val="solid"/>
            <a:miter lim="8000"/>
            <a:headEnd type="none" w="sm" len="sm"/>
            <a:tailEnd type="none" w="sm" len="sm"/>
          </a:ln>
        </p:spPr>
        <p:txBody>
          <a:bodyPr spcFirstLastPara="1" wrap="square" lIns="90000" tIns="46800" rIns="90000" bIns="46800" anchor="ctr" anchorCtr="0">
            <a:noAutofit/>
          </a:bodyPr>
          <a:lstStyle/>
          <a:p>
            <a:endParaRPr sz="2400" dirty="0">
              <a:solidFill>
                <a:schemeClr val="dk1"/>
              </a:solidFill>
              <a:latin typeface="Calibri"/>
              <a:ea typeface="Calibri"/>
              <a:cs typeface="Calibri"/>
              <a:sym typeface="Calibri"/>
            </a:endParaRPr>
          </a:p>
        </p:txBody>
      </p:sp>
      <p:sp>
        <p:nvSpPr>
          <p:cNvPr id="1205" name="Google Shape;1205;p76"/>
          <p:cNvSpPr txBox="1"/>
          <p:nvPr/>
        </p:nvSpPr>
        <p:spPr>
          <a:xfrm>
            <a:off x="2516635" y="6199776"/>
            <a:ext cx="2789020" cy="461963"/>
          </a:xfrm>
          <a:prstGeom prst="rect">
            <a:avLst/>
          </a:prstGeom>
          <a:noFill/>
          <a:ln>
            <a:noFill/>
          </a:ln>
        </p:spPr>
        <p:txBody>
          <a:bodyPr spcFirstLastPara="1" wrap="square" lIns="91425" tIns="45700" rIns="91425" bIns="45700" anchor="t" anchorCtr="0">
            <a:noAutofit/>
          </a:bodyPr>
          <a:lstStyle/>
          <a:p>
            <a:r>
              <a:rPr lang="en-US" sz="2400" dirty="0">
                <a:solidFill>
                  <a:schemeClr val="dk1"/>
                </a:solidFill>
                <a:latin typeface="Calibri"/>
                <a:ea typeface="Calibri"/>
                <a:cs typeface="Calibri"/>
                <a:sym typeface="Calibri"/>
              </a:rPr>
              <a:t>Government</a:t>
            </a:r>
            <a:endParaRPr dirty="0"/>
          </a:p>
        </p:txBody>
      </p:sp>
      <p:sp>
        <p:nvSpPr>
          <p:cNvPr id="1206" name="Google Shape;1206;p76"/>
          <p:cNvSpPr/>
          <p:nvPr/>
        </p:nvSpPr>
        <p:spPr>
          <a:xfrm>
            <a:off x="8306368" y="1938416"/>
            <a:ext cx="3606092" cy="3687316"/>
          </a:xfrm>
          <a:prstGeom prst="wedgeRoundRectCallout">
            <a:avLst>
              <a:gd name="adj1" fmla="val -68504"/>
              <a:gd name="adj2" fmla="val -35819"/>
              <a:gd name="adj3" fmla="val 16667"/>
            </a:avLst>
          </a:prstGeom>
          <a:noFill/>
          <a:ln w="19050" cap="flat" cmpd="sng">
            <a:solidFill>
              <a:schemeClr val="bg1">
                <a:lumMod val="65000"/>
              </a:schemeClr>
            </a:solidFill>
            <a:prstDash val="solid"/>
            <a:round/>
            <a:headEnd type="none" w="sm" len="sm"/>
            <a:tailEnd type="none" w="sm" len="sm"/>
          </a:ln>
        </p:spPr>
        <p:txBody>
          <a:bodyPr spcFirstLastPara="1" wrap="square" lIns="90000" tIns="46800" rIns="90000" bIns="46800" anchor="t" anchorCtr="0">
            <a:noAutofit/>
          </a:bodyPr>
          <a:lstStyle/>
          <a:p>
            <a:pPr marL="177800" indent="-177800">
              <a:buClr>
                <a:schemeClr val="dk1"/>
              </a:buClr>
              <a:buSzPts val="1900"/>
              <a:buFont typeface="Arial"/>
              <a:buChar char="•"/>
            </a:pPr>
            <a:r>
              <a:rPr lang="en-US" sz="1900" dirty="0">
                <a:solidFill>
                  <a:schemeClr val="dk1"/>
                </a:solidFill>
                <a:latin typeface="Calibri"/>
                <a:ea typeface="Calibri"/>
                <a:cs typeface="Calibri"/>
                <a:sym typeface="Calibri"/>
              </a:rPr>
              <a:t>Record of ownership </a:t>
            </a:r>
            <a:endParaRPr dirty="0"/>
          </a:p>
          <a:p>
            <a:pPr marL="177800" indent="-177800">
              <a:spcBef>
                <a:spcPts val="300"/>
              </a:spcBef>
              <a:buClr>
                <a:schemeClr val="dk1"/>
              </a:buClr>
              <a:buSzPts val="1900"/>
              <a:buFont typeface="Arial"/>
              <a:buChar char="•"/>
            </a:pPr>
            <a:r>
              <a:rPr lang="en-US" sz="1900" dirty="0">
                <a:solidFill>
                  <a:schemeClr val="dk1"/>
                </a:solidFill>
                <a:latin typeface="Calibri"/>
                <a:ea typeface="Calibri"/>
                <a:cs typeface="Calibri"/>
                <a:sym typeface="Calibri"/>
              </a:rPr>
              <a:t>Provides transparency &amp; accountability to the market </a:t>
            </a:r>
            <a:endParaRPr dirty="0"/>
          </a:p>
          <a:p>
            <a:pPr marL="177800" indent="-177800">
              <a:spcBef>
                <a:spcPts val="300"/>
              </a:spcBef>
              <a:buClr>
                <a:schemeClr val="dk1"/>
              </a:buClr>
              <a:buSzPts val="1900"/>
              <a:buFont typeface="Arial"/>
              <a:buChar char="•"/>
            </a:pPr>
            <a:r>
              <a:rPr lang="en-US" sz="1900" dirty="0">
                <a:solidFill>
                  <a:schemeClr val="dk1"/>
                </a:solidFill>
                <a:latin typeface="Calibri"/>
                <a:ea typeface="Calibri"/>
                <a:cs typeface="Calibri"/>
                <a:sym typeface="Calibri"/>
              </a:rPr>
              <a:t>Provides market confidence that the credits meet the standards </a:t>
            </a:r>
            <a:endParaRPr dirty="0"/>
          </a:p>
          <a:p>
            <a:pPr marL="177800" indent="-177800">
              <a:spcBef>
                <a:spcPts val="300"/>
              </a:spcBef>
              <a:buClr>
                <a:schemeClr val="dk1"/>
              </a:buClr>
              <a:buSzPts val="1900"/>
              <a:buFont typeface="Arial"/>
              <a:buChar char="•"/>
            </a:pPr>
            <a:r>
              <a:rPr lang="en-US" sz="1900" dirty="0">
                <a:solidFill>
                  <a:schemeClr val="dk1"/>
                </a:solidFill>
                <a:latin typeface="Calibri"/>
                <a:ea typeface="Calibri"/>
                <a:cs typeface="Calibri"/>
                <a:sym typeface="Calibri"/>
              </a:rPr>
              <a:t>Single place where information about credits is recorded</a:t>
            </a:r>
            <a:endParaRPr dirty="0"/>
          </a:p>
          <a:p>
            <a:pPr marL="177800" indent="-177800">
              <a:spcBef>
                <a:spcPts val="300"/>
              </a:spcBef>
              <a:buClr>
                <a:schemeClr val="dk1"/>
              </a:buClr>
              <a:buSzPts val="1900"/>
              <a:buFont typeface="Arial"/>
              <a:buChar char="•"/>
            </a:pPr>
            <a:r>
              <a:rPr lang="en-US" sz="1900" dirty="0">
                <a:solidFill>
                  <a:schemeClr val="dk1"/>
                </a:solidFill>
                <a:latin typeface="Calibri"/>
                <a:ea typeface="Calibri"/>
                <a:cs typeface="Calibri"/>
                <a:sym typeface="Calibri"/>
              </a:rPr>
              <a:t>Ensures credits are only ‘used’ once</a:t>
            </a:r>
            <a:endParaRPr dirty="0"/>
          </a:p>
        </p:txBody>
      </p:sp>
      <p:sp>
        <p:nvSpPr>
          <p:cNvPr id="1207" name="Google Shape;1207;p76"/>
          <p:cNvSpPr txBox="1"/>
          <p:nvPr/>
        </p:nvSpPr>
        <p:spPr>
          <a:xfrm>
            <a:off x="65569" y="117090"/>
            <a:ext cx="11554509" cy="812530"/>
          </a:xfrm>
          <a:prstGeom prst="rect">
            <a:avLst/>
          </a:prstGeom>
          <a:noFill/>
          <a:ln>
            <a:noFill/>
          </a:ln>
        </p:spPr>
        <p:txBody>
          <a:bodyPr spcFirstLastPara="1" wrap="square" lIns="91425" tIns="45700" rIns="91425" bIns="45700" anchor="t" anchorCtr="0">
            <a:noAutofit/>
          </a:bodyPr>
          <a:lstStyle/>
          <a:p>
            <a:pPr algn="ctr">
              <a:lnSpc>
                <a:spcPct val="90000"/>
              </a:lnSpc>
            </a:pPr>
            <a:r>
              <a:rPr lang="en-US" sz="2800" dirty="0">
                <a:solidFill>
                  <a:srgbClr val="FFFFFF"/>
                </a:solidFill>
                <a:latin typeface="Arial"/>
                <a:ea typeface="Arial"/>
                <a:cs typeface="Arial"/>
                <a:sym typeface="Arial"/>
              </a:rPr>
              <a:t>Third party supply of offsets through a market</a:t>
            </a:r>
            <a:endParaRPr dirty="0"/>
          </a:p>
        </p:txBody>
      </p:sp>
      <p:pic>
        <p:nvPicPr>
          <p:cNvPr id="1208" name="Google Shape;1208;p76" descr="MCj03341220000[1]"/>
          <p:cNvPicPr preferRelativeResize="0"/>
          <p:nvPr/>
        </p:nvPicPr>
        <p:blipFill rotWithShape="1">
          <a:blip r:embed="rId4">
            <a:alphaModFix/>
          </a:blip>
          <a:srcRect/>
          <a:stretch/>
        </p:blipFill>
        <p:spPr>
          <a:xfrm>
            <a:off x="9817061" y="5956298"/>
            <a:ext cx="708162" cy="762216"/>
          </a:xfrm>
          <a:prstGeom prst="rect">
            <a:avLst/>
          </a:prstGeom>
          <a:noFill/>
          <a:ln>
            <a:noFill/>
          </a:ln>
        </p:spPr>
      </p:pic>
      <p:sp>
        <p:nvSpPr>
          <p:cNvPr id="24" name="Google Shape;1201;p76">
            <a:extLst>
              <a:ext uri="{FF2B5EF4-FFF2-40B4-BE49-F238E27FC236}">
                <a16:creationId xmlns:a16="http://schemas.microsoft.com/office/drawing/2014/main" id="{29ABAE42-3C10-48DD-AB22-0D149CFCC829}"/>
              </a:ext>
            </a:extLst>
          </p:cNvPr>
          <p:cNvSpPr/>
          <p:nvPr/>
        </p:nvSpPr>
        <p:spPr>
          <a:xfrm>
            <a:off x="1988397" y="4439189"/>
            <a:ext cx="635000" cy="1356572"/>
          </a:xfrm>
          <a:prstGeom prst="upDownArrow">
            <a:avLst>
              <a:gd name="adj1" fmla="val 50000"/>
              <a:gd name="adj2" fmla="val 53399"/>
            </a:avLst>
          </a:prstGeom>
          <a:solidFill>
            <a:srgbClr val="CCCCCC"/>
          </a:solidFill>
          <a:ln w="9525" cap="flat" cmpd="sng">
            <a:solidFill>
              <a:schemeClr val="dk1"/>
            </a:solidFill>
            <a:prstDash val="solid"/>
            <a:miter lim="8000"/>
            <a:headEnd type="none" w="sm" len="sm"/>
            <a:tailEnd type="none" w="sm" len="sm"/>
          </a:ln>
        </p:spPr>
        <p:txBody>
          <a:bodyPr spcFirstLastPara="1" wrap="square" lIns="90000" tIns="46800" rIns="90000" bIns="46800" anchor="ctr" anchorCtr="0">
            <a:noAutofit/>
          </a:bodyPr>
          <a:lstStyle/>
          <a:p>
            <a:endParaRPr sz="2400" dirty="0">
              <a:solidFill>
                <a:schemeClr val="dk1"/>
              </a:solidFill>
              <a:latin typeface="Calibri"/>
              <a:ea typeface="Calibri"/>
              <a:cs typeface="Calibri"/>
              <a:sym typeface="Calibri"/>
            </a:endParaRPr>
          </a:p>
        </p:txBody>
      </p:sp>
      <p:sp>
        <p:nvSpPr>
          <p:cNvPr id="25" name="Google Shape;1204;p76">
            <a:extLst>
              <a:ext uri="{FF2B5EF4-FFF2-40B4-BE49-F238E27FC236}">
                <a16:creationId xmlns:a16="http://schemas.microsoft.com/office/drawing/2014/main" id="{C937B931-7D78-437A-BC7D-E081893E66B3}"/>
              </a:ext>
            </a:extLst>
          </p:cNvPr>
          <p:cNvSpPr/>
          <p:nvPr/>
        </p:nvSpPr>
        <p:spPr>
          <a:xfrm>
            <a:off x="5705094" y="4860524"/>
            <a:ext cx="559423" cy="839186"/>
          </a:xfrm>
          <a:prstGeom prst="upDownArrow">
            <a:avLst>
              <a:gd name="adj1" fmla="val 50000"/>
              <a:gd name="adj2" fmla="val 53399"/>
            </a:avLst>
          </a:prstGeom>
          <a:solidFill>
            <a:srgbClr val="CCCCCC"/>
          </a:solidFill>
          <a:ln w="9525" cap="flat" cmpd="sng">
            <a:solidFill>
              <a:schemeClr val="dk1"/>
            </a:solidFill>
            <a:prstDash val="solid"/>
            <a:miter lim="8000"/>
            <a:headEnd type="none" w="sm" len="sm"/>
            <a:tailEnd type="none" w="sm" len="sm"/>
          </a:ln>
        </p:spPr>
        <p:txBody>
          <a:bodyPr spcFirstLastPara="1" wrap="square" lIns="90000" tIns="46800" rIns="90000" bIns="46800" anchor="ctr" anchorCtr="0">
            <a:noAutofit/>
          </a:bodyPr>
          <a:lstStyle/>
          <a:p>
            <a:endParaRPr sz="2400" dirty="0">
              <a:solidFill>
                <a:schemeClr val="dk1"/>
              </a:solidFill>
              <a:latin typeface="Calibri"/>
              <a:ea typeface="Calibri"/>
              <a:cs typeface="Calibri"/>
              <a:sym typeface="Calibri"/>
            </a:endParaRPr>
          </a:p>
        </p:txBody>
      </p:sp>
      <p:sp>
        <p:nvSpPr>
          <p:cNvPr id="4" name="Arrow: Left 3">
            <a:extLst>
              <a:ext uri="{FF2B5EF4-FFF2-40B4-BE49-F238E27FC236}">
                <a16:creationId xmlns:a16="http://schemas.microsoft.com/office/drawing/2014/main" id="{AB640C44-FA2E-45C8-B0A5-896DE8F2E224}"/>
              </a:ext>
            </a:extLst>
          </p:cNvPr>
          <p:cNvSpPr/>
          <p:nvPr/>
        </p:nvSpPr>
        <p:spPr>
          <a:xfrm>
            <a:off x="4327626" y="6288043"/>
            <a:ext cx="711921" cy="251336"/>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t>
            </a:r>
            <a:endParaRPr lang="en-GB" dirty="0">
              <a:solidFill>
                <a:sysClr val="windowText" lastClr="000000"/>
              </a:solidFill>
            </a:endParaRPr>
          </a:p>
        </p:txBody>
      </p:sp>
      <p:sp>
        <p:nvSpPr>
          <p:cNvPr id="28" name="Arrow: Left 27">
            <a:extLst>
              <a:ext uri="{FF2B5EF4-FFF2-40B4-BE49-F238E27FC236}">
                <a16:creationId xmlns:a16="http://schemas.microsoft.com/office/drawing/2014/main" id="{19A56B92-8290-4081-9F96-36A51870C482}"/>
              </a:ext>
            </a:extLst>
          </p:cNvPr>
          <p:cNvSpPr/>
          <p:nvPr/>
        </p:nvSpPr>
        <p:spPr>
          <a:xfrm flipH="1">
            <a:off x="7007546" y="6284881"/>
            <a:ext cx="711921" cy="251336"/>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t>
            </a:r>
            <a:endParaRPr lang="en-GB" dirty="0">
              <a:solidFill>
                <a:sysClr val="windowText" lastClr="000000"/>
              </a:solidFill>
            </a:endParaRPr>
          </a:p>
        </p:txBody>
      </p:sp>
    </p:spTree>
    <p:extLst>
      <p:ext uri="{BB962C8B-B14F-4D97-AF65-F5344CB8AC3E}">
        <p14:creationId xmlns:p14="http://schemas.microsoft.com/office/powerpoint/2010/main" val="60661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71"/>
          <p:cNvSpPr txBox="1"/>
          <p:nvPr/>
        </p:nvSpPr>
        <p:spPr>
          <a:xfrm>
            <a:off x="1174219" y="136523"/>
            <a:ext cx="9144000" cy="480131"/>
          </a:xfrm>
          <a:prstGeom prst="rect">
            <a:avLst/>
          </a:prstGeom>
          <a:noFill/>
          <a:ln>
            <a:noFill/>
          </a:ln>
        </p:spPr>
        <p:txBody>
          <a:bodyPr spcFirstLastPara="1" wrap="square" lIns="91425" tIns="45700" rIns="91425" bIns="45700" anchor="t" anchorCtr="0">
            <a:noAutofit/>
          </a:bodyPr>
          <a:lstStyle/>
          <a:p>
            <a:pPr algn="ctr">
              <a:lnSpc>
                <a:spcPct val="90000"/>
              </a:lnSpc>
              <a:buClr>
                <a:srgbClr val="FFFFFF"/>
              </a:buClr>
            </a:pPr>
            <a:r>
              <a:rPr lang="en-US" sz="2800" dirty="0">
                <a:solidFill>
                  <a:srgbClr val="FFFFFF"/>
                </a:solidFill>
                <a:latin typeface="Arial"/>
                <a:ea typeface="Arial"/>
                <a:cs typeface="Arial"/>
                <a:sym typeface="Arial"/>
              </a:rPr>
              <a:t>Key aspects for successful implementation?</a:t>
            </a:r>
            <a:endParaRPr dirty="0"/>
          </a:p>
        </p:txBody>
      </p:sp>
      <p:sp>
        <p:nvSpPr>
          <p:cNvPr id="1105" name="Google Shape;1105;p71"/>
          <p:cNvSpPr/>
          <p:nvPr/>
        </p:nvSpPr>
        <p:spPr>
          <a:xfrm>
            <a:off x="613250" y="1231361"/>
            <a:ext cx="8144274" cy="5262979"/>
          </a:xfrm>
          <a:prstGeom prst="rect">
            <a:avLst/>
          </a:prstGeom>
          <a:noFill/>
          <a:ln>
            <a:noFill/>
          </a:ln>
        </p:spPr>
        <p:txBody>
          <a:bodyPr spcFirstLastPara="1" wrap="square" lIns="91425" tIns="45700" rIns="91425" bIns="45700" anchor="t" anchorCtr="0">
            <a:noAutofit/>
          </a:bodyPr>
          <a:lstStyle/>
          <a:p>
            <a:pPr marL="406400" lvl="1" indent="-406400">
              <a:buClr>
                <a:schemeClr val="dk1"/>
              </a:buClr>
              <a:buSzPts val="2200"/>
              <a:buFont typeface="Arial"/>
              <a:buChar char="•"/>
            </a:pPr>
            <a:r>
              <a:rPr lang="en-US" sz="2200" dirty="0">
                <a:solidFill>
                  <a:schemeClr val="dk1"/>
                </a:solidFill>
                <a:latin typeface="Arial"/>
                <a:ea typeface="Arial"/>
                <a:cs typeface="Arial"/>
                <a:sym typeface="Arial"/>
              </a:rPr>
              <a:t>Clear roles and responsibilities and details regarding:</a:t>
            </a:r>
            <a:endParaRPr dirty="0"/>
          </a:p>
          <a:p>
            <a:pPr marL="1320800" lvl="4" indent="-406400">
              <a:spcBef>
                <a:spcPts val="600"/>
              </a:spcBef>
              <a:buClr>
                <a:schemeClr val="dk1"/>
              </a:buClr>
              <a:buSzPts val="2200"/>
              <a:buFont typeface="Courier New"/>
              <a:buChar char="o"/>
            </a:pPr>
            <a:r>
              <a:rPr lang="en-US" sz="2200" dirty="0">
                <a:solidFill>
                  <a:schemeClr val="dk1"/>
                </a:solidFill>
                <a:latin typeface="Arial"/>
                <a:ea typeface="Arial"/>
                <a:cs typeface="Arial"/>
                <a:sym typeface="Arial"/>
              </a:rPr>
              <a:t>Offset management </a:t>
            </a:r>
            <a:endParaRPr dirty="0"/>
          </a:p>
          <a:p>
            <a:pPr marL="1320800" lvl="4" indent="-406400">
              <a:spcBef>
                <a:spcPts val="600"/>
              </a:spcBef>
              <a:buClr>
                <a:schemeClr val="dk1"/>
              </a:buClr>
              <a:buSzPts val="2200"/>
              <a:buFont typeface="Courier New"/>
              <a:buChar char="o"/>
            </a:pPr>
            <a:r>
              <a:rPr lang="en-US" sz="2200" dirty="0">
                <a:solidFill>
                  <a:schemeClr val="dk1"/>
                </a:solidFill>
                <a:latin typeface="Arial"/>
                <a:ea typeface="Arial"/>
                <a:cs typeface="Arial"/>
                <a:sym typeface="Arial"/>
              </a:rPr>
              <a:t>Governance/oversight</a:t>
            </a:r>
            <a:endParaRPr dirty="0"/>
          </a:p>
          <a:p>
            <a:pPr marL="1320800" lvl="4" indent="-406400">
              <a:spcBef>
                <a:spcPts val="600"/>
              </a:spcBef>
              <a:buClr>
                <a:schemeClr val="dk1"/>
              </a:buClr>
              <a:buSzPts val="2200"/>
              <a:buFont typeface="Courier New"/>
              <a:buChar char="o"/>
            </a:pPr>
            <a:r>
              <a:rPr lang="en-US" sz="2200" dirty="0">
                <a:solidFill>
                  <a:schemeClr val="dk1"/>
                </a:solidFill>
                <a:latin typeface="Arial"/>
                <a:ea typeface="Arial"/>
                <a:cs typeface="Arial"/>
                <a:sym typeface="Arial"/>
              </a:rPr>
              <a:t>Monitoring and enforcement</a:t>
            </a:r>
            <a:endParaRPr dirty="0"/>
          </a:p>
          <a:p>
            <a:pPr marL="1320800" lvl="4" indent="-406400">
              <a:spcBef>
                <a:spcPts val="600"/>
              </a:spcBef>
              <a:buClr>
                <a:schemeClr val="dk1"/>
              </a:buClr>
              <a:buSzPts val="2200"/>
              <a:buFont typeface="Courier New"/>
              <a:buChar char="o"/>
            </a:pPr>
            <a:r>
              <a:rPr lang="en-US" sz="2200" dirty="0">
                <a:solidFill>
                  <a:schemeClr val="dk1"/>
                </a:solidFill>
                <a:latin typeface="Arial"/>
                <a:ea typeface="Arial"/>
                <a:cs typeface="Arial"/>
                <a:sym typeface="Arial"/>
              </a:rPr>
              <a:t>Financing</a:t>
            </a:r>
            <a:endParaRPr dirty="0"/>
          </a:p>
          <a:p>
            <a:pPr marL="406400" lvl="1" indent="-406400">
              <a:spcBef>
                <a:spcPts val="1200"/>
              </a:spcBef>
              <a:buClr>
                <a:schemeClr val="dk1"/>
              </a:buClr>
              <a:buSzPts val="2200"/>
              <a:buFont typeface="Arial"/>
              <a:buChar char="•"/>
            </a:pPr>
            <a:r>
              <a:rPr lang="en-US" sz="2200" dirty="0">
                <a:solidFill>
                  <a:schemeClr val="dk1"/>
                </a:solidFill>
                <a:latin typeface="Arial"/>
                <a:ea typeface="Arial"/>
                <a:cs typeface="Arial"/>
                <a:sym typeface="Arial"/>
              </a:rPr>
              <a:t>Management plan and agreements with </a:t>
            </a:r>
            <a:r>
              <a:rPr lang="en-US" sz="2200" dirty="0" err="1">
                <a:solidFill>
                  <a:schemeClr val="dk1"/>
                </a:solidFill>
                <a:latin typeface="Arial"/>
                <a:ea typeface="Arial"/>
                <a:cs typeface="Arial"/>
                <a:sym typeface="Arial"/>
              </a:rPr>
              <a:t>organisations</a:t>
            </a:r>
            <a:r>
              <a:rPr lang="en-US" sz="2200" dirty="0">
                <a:solidFill>
                  <a:schemeClr val="dk1"/>
                </a:solidFill>
                <a:latin typeface="Arial"/>
                <a:ea typeface="Arial"/>
                <a:cs typeface="Arial"/>
                <a:sym typeface="Arial"/>
              </a:rPr>
              <a:t> implementing the offset</a:t>
            </a:r>
            <a:endParaRPr dirty="0"/>
          </a:p>
          <a:p>
            <a:pPr marL="406400" lvl="1" indent="-406400">
              <a:spcBef>
                <a:spcPts val="1200"/>
              </a:spcBef>
              <a:buClr>
                <a:schemeClr val="dk1"/>
              </a:buClr>
              <a:buSzPts val="2200"/>
              <a:buFont typeface="Arial"/>
              <a:buChar char="•"/>
            </a:pPr>
            <a:r>
              <a:rPr lang="en-US" sz="2200" dirty="0">
                <a:solidFill>
                  <a:schemeClr val="dk1"/>
                </a:solidFill>
                <a:latin typeface="Arial"/>
                <a:ea typeface="Arial"/>
                <a:cs typeface="Arial"/>
                <a:sym typeface="Arial"/>
              </a:rPr>
              <a:t>Other legal and institutional arrangements  (</a:t>
            </a:r>
            <a:r>
              <a:rPr lang="en-US" sz="2200" dirty="0" err="1">
                <a:solidFill>
                  <a:schemeClr val="dk1"/>
                </a:solidFill>
                <a:latin typeface="Arial"/>
                <a:ea typeface="Arial"/>
                <a:cs typeface="Arial"/>
                <a:sym typeface="Arial"/>
              </a:rPr>
              <a:t>eg</a:t>
            </a:r>
            <a:r>
              <a:rPr lang="en-US" sz="2200" dirty="0">
                <a:solidFill>
                  <a:schemeClr val="dk1"/>
                </a:solidFill>
                <a:latin typeface="Arial"/>
                <a:ea typeface="Arial"/>
                <a:cs typeface="Arial"/>
                <a:sym typeface="Arial"/>
              </a:rPr>
              <a:t> contracts, easements,  granting land to protected areas </a:t>
            </a:r>
            <a:r>
              <a:rPr lang="en-US" sz="2200" dirty="0" err="1">
                <a:solidFill>
                  <a:schemeClr val="dk1"/>
                </a:solidFill>
                <a:latin typeface="Arial"/>
                <a:ea typeface="Arial"/>
                <a:cs typeface="Arial"/>
                <a:sym typeface="Arial"/>
              </a:rPr>
              <a:t>etc</a:t>
            </a:r>
            <a:r>
              <a:rPr lang="en-US" sz="2200" dirty="0">
                <a:solidFill>
                  <a:schemeClr val="dk1"/>
                </a:solidFill>
                <a:latin typeface="Arial"/>
                <a:ea typeface="Arial"/>
                <a:cs typeface="Arial"/>
                <a:sym typeface="Arial"/>
              </a:rPr>
              <a:t>)</a:t>
            </a:r>
            <a:endParaRPr dirty="0"/>
          </a:p>
          <a:p>
            <a:pPr marL="406400" lvl="1" indent="-406400">
              <a:spcBef>
                <a:spcPts val="1200"/>
              </a:spcBef>
              <a:buClr>
                <a:schemeClr val="dk1"/>
              </a:buClr>
              <a:buSzPts val="2200"/>
              <a:buFont typeface="Arial"/>
              <a:buChar char="•"/>
            </a:pPr>
            <a:r>
              <a:rPr lang="en-US" sz="2200" dirty="0">
                <a:solidFill>
                  <a:schemeClr val="dk1"/>
                </a:solidFill>
                <a:latin typeface="Arial"/>
                <a:ea typeface="Arial"/>
                <a:cs typeface="Arial"/>
                <a:sym typeface="Arial"/>
              </a:rPr>
              <a:t>Budget and financial arrangements (</a:t>
            </a:r>
            <a:r>
              <a:rPr lang="en-US" sz="2200" dirty="0" err="1">
                <a:solidFill>
                  <a:schemeClr val="dk1"/>
                </a:solidFill>
                <a:latin typeface="Arial"/>
                <a:ea typeface="Arial"/>
                <a:cs typeface="Arial"/>
                <a:sym typeface="Arial"/>
              </a:rPr>
              <a:t>eg</a:t>
            </a:r>
            <a:r>
              <a:rPr lang="en-US" sz="2200" dirty="0">
                <a:solidFill>
                  <a:schemeClr val="dk1"/>
                </a:solidFill>
                <a:latin typeface="Arial"/>
                <a:ea typeface="Arial"/>
                <a:cs typeface="Arial"/>
                <a:sym typeface="Arial"/>
              </a:rPr>
              <a:t> trust funds) for funding the offset activities</a:t>
            </a:r>
            <a:endParaRPr dirty="0"/>
          </a:p>
        </p:txBody>
      </p:sp>
      <p:pic>
        <p:nvPicPr>
          <p:cNvPr id="1106" name="Google Shape;1106;p71"/>
          <p:cNvPicPr preferRelativeResize="0"/>
          <p:nvPr/>
        </p:nvPicPr>
        <p:blipFill rotWithShape="1">
          <a:blip r:embed="rId3">
            <a:alphaModFix/>
          </a:blip>
          <a:srcRect/>
          <a:stretch/>
        </p:blipFill>
        <p:spPr>
          <a:xfrm>
            <a:off x="8726933" y="1353146"/>
            <a:ext cx="3000375" cy="3481485"/>
          </a:xfrm>
          <a:prstGeom prst="rect">
            <a:avLst/>
          </a:prstGeom>
          <a:noFill/>
          <a:ln>
            <a:noFill/>
          </a:ln>
        </p:spPr>
      </p:pic>
      <p:sp>
        <p:nvSpPr>
          <p:cNvPr id="1107" name="Google Shape;1107;p71"/>
          <p:cNvSpPr txBox="1"/>
          <p:nvPr/>
        </p:nvSpPr>
        <p:spPr>
          <a:xfrm>
            <a:off x="9423142" y="1741477"/>
            <a:ext cx="1981200" cy="3093154"/>
          </a:xfrm>
          <a:prstGeom prst="rect">
            <a:avLst/>
          </a:prstGeom>
          <a:noFill/>
          <a:ln>
            <a:noFill/>
          </a:ln>
        </p:spPr>
        <p:txBody>
          <a:bodyPr spcFirstLastPara="1" wrap="square" lIns="91425" tIns="45700" rIns="91425" bIns="45700" anchor="t" anchorCtr="0">
            <a:noAutofit/>
          </a:bodyPr>
          <a:lstStyle/>
          <a:p>
            <a:r>
              <a:rPr lang="en-US" sz="1400" b="1" dirty="0">
                <a:solidFill>
                  <a:schemeClr val="accent6"/>
                </a:solidFill>
                <a:latin typeface="Calibri"/>
                <a:ea typeface="Calibri"/>
                <a:cs typeface="Calibri"/>
                <a:sym typeface="Calibri"/>
              </a:rPr>
              <a:t>Biodiversity Offset Management Plan</a:t>
            </a:r>
            <a:endParaRPr b="1" dirty="0">
              <a:solidFill>
                <a:schemeClr val="accent6"/>
              </a:solidFill>
            </a:endParaRPr>
          </a:p>
          <a:p>
            <a:pPr>
              <a:spcBef>
                <a:spcPts val="600"/>
              </a:spcBef>
            </a:pPr>
            <a:r>
              <a:rPr lang="en-US" sz="1100" dirty="0">
                <a:solidFill>
                  <a:schemeClr val="dk1"/>
                </a:solidFill>
                <a:latin typeface="Dancing Script"/>
                <a:ea typeface="Dancing Script"/>
                <a:cs typeface="Dancing Script"/>
                <a:sym typeface="Dancing Script"/>
              </a:rPr>
              <a:t>Introduction </a:t>
            </a:r>
            <a:endParaRPr dirty="0"/>
          </a:p>
          <a:p>
            <a:pPr>
              <a:spcBef>
                <a:spcPts val="600"/>
              </a:spcBef>
            </a:pPr>
            <a:r>
              <a:rPr lang="en-US" sz="1100" dirty="0">
                <a:solidFill>
                  <a:schemeClr val="dk1"/>
                </a:solidFill>
                <a:latin typeface="Dancing Script"/>
                <a:ea typeface="Dancing Script"/>
                <a:cs typeface="Dancing Script"/>
                <a:sym typeface="Dancing Script"/>
              </a:rPr>
              <a:t>Project Impacts &amp; Mitigation</a:t>
            </a:r>
            <a:endParaRPr dirty="0"/>
          </a:p>
          <a:p>
            <a:pPr>
              <a:spcBef>
                <a:spcPts val="600"/>
              </a:spcBef>
            </a:pPr>
            <a:r>
              <a:rPr lang="en-US" sz="1100" dirty="0">
                <a:solidFill>
                  <a:schemeClr val="dk1"/>
                </a:solidFill>
                <a:latin typeface="Dancing Script"/>
                <a:ea typeface="Dancing Script"/>
                <a:cs typeface="Dancing Script"/>
                <a:sym typeface="Dancing Script"/>
              </a:rPr>
              <a:t>Residual Impacts</a:t>
            </a:r>
            <a:endParaRPr dirty="0"/>
          </a:p>
          <a:p>
            <a:pPr>
              <a:spcBef>
                <a:spcPts val="600"/>
              </a:spcBef>
            </a:pPr>
            <a:r>
              <a:rPr lang="en-US" sz="1100" dirty="0">
                <a:solidFill>
                  <a:schemeClr val="dk1"/>
                </a:solidFill>
                <a:latin typeface="Dancing Script"/>
                <a:ea typeface="Dancing Script"/>
                <a:cs typeface="Dancing Script"/>
                <a:sym typeface="Dancing Script"/>
              </a:rPr>
              <a:t>Offset Design</a:t>
            </a:r>
            <a:endParaRPr dirty="0"/>
          </a:p>
          <a:p>
            <a:pPr>
              <a:spcBef>
                <a:spcPts val="600"/>
              </a:spcBef>
            </a:pPr>
            <a:r>
              <a:rPr lang="en-US" sz="1100" b="1" dirty="0">
                <a:solidFill>
                  <a:srgbClr val="C00000"/>
                </a:solidFill>
                <a:latin typeface="Dancing Script"/>
                <a:ea typeface="Dancing Script"/>
                <a:cs typeface="Dancing Script"/>
                <a:sym typeface="Dancing Script"/>
              </a:rPr>
              <a:t>Implementation – </a:t>
            </a:r>
            <a:endParaRPr dirty="0"/>
          </a:p>
          <a:p>
            <a:pPr>
              <a:spcBef>
                <a:spcPts val="600"/>
              </a:spcBef>
            </a:pPr>
            <a:r>
              <a:rPr lang="en-US" sz="1100" b="1" dirty="0">
                <a:solidFill>
                  <a:srgbClr val="C00000"/>
                </a:solidFill>
                <a:latin typeface="Dancing Script"/>
                <a:ea typeface="Dancing Script"/>
                <a:cs typeface="Dancing Script"/>
                <a:sym typeface="Dancing Script"/>
              </a:rPr>
              <a:t>What, when, who, where, etc.  </a:t>
            </a:r>
            <a:endParaRPr dirty="0"/>
          </a:p>
          <a:p>
            <a:pPr>
              <a:spcBef>
                <a:spcPts val="600"/>
              </a:spcBef>
            </a:pPr>
            <a:r>
              <a:rPr lang="en-US" sz="1100" dirty="0">
                <a:solidFill>
                  <a:schemeClr val="dk1"/>
                </a:solidFill>
                <a:latin typeface="Dancing Script"/>
                <a:ea typeface="Dancing Script"/>
                <a:cs typeface="Dancing Script"/>
                <a:sym typeface="Dancing Script"/>
              </a:rPr>
              <a:t>Reporting </a:t>
            </a:r>
            <a:endParaRPr dirty="0"/>
          </a:p>
          <a:p>
            <a:pPr>
              <a:spcBef>
                <a:spcPts val="600"/>
              </a:spcBef>
            </a:pPr>
            <a:r>
              <a:rPr lang="en-US" sz="1100" dirty="0">
                <a:solidFill>
                  <a:schemeClr val="dk1"/>
                </a:solidFill>
                <a:latin typeface="Dancing Script"/>
                <a:ea typeface="Dancing Script"/>
                <a:cs typeface="Dancing Script"/>
                <a:sym typeface="Dancing Script"/>
              </a:rPr>
              <a:t>Etc.</a:t>
            </a:r>
            <a:endParaRPr sz="1100" dirty="0">
              <a:solidFill>
                <a:schemeClr val="dk1"/>
              </a:solidFill>
              <a:latin typeface="Dancing Script"/>
              <a:ea typeface="Dancing Script"/>
              <a:cs typeface="Dancing Script"/>
              <a:sym typeface="Dancing Script"/>
            </a:endParaRPr>
          </a:p>
          <a:p>
            <a:endParaRPr sz="1200" dirty="0">
              <a:solidFill>
                <a:srgbClr val="548135"/>
              </a:solidFill>
              <a:latin typeface="Calibri"/>
              <a:ea typeface="Calibri"/>
              <a:cs typeface="Calibri"/>
              <a:sym typeface="Calibri"/>
            </a:endParaRPr>
          </a:p>
        </p:txBody>
      </p:sp>
      <p:sp>
        <p:nvSpPr>
          <p:cNvPr id="1108" name="Google Shape;1108;p71"/>
          <p:cNvSpPr txBox="1"/>
          <p:nvPr/>
        </p:nvSpPr>
        <p:spPr>
          <a:xfrm>
            <a:off x="8832813" y="4956416"/>
            <a:ext cx="1040670" cy="707886"/>
          </a:xfrm>
          <a:prstGeom prst="rect">
            <a:avLst/>
          </a:prstGeom>
          <a:noFill/>
          <a:ln>
            <a:noFill/>
          </a:ln>
        </p:spPr>
        <p:txBody>
          <a:bodyPr spcFirstLastPara="1" wrap="square" lIns="91425" tIns="45700" rIns="91425" bIns="45700" anchor="t" anchorCtr="0">
            <a:noAutofit/>
          </a:bodyPr>
          <a:lstStyle/>
          <a:p>
            <a:r>
              <a:rPr lang="en-US" sz="4000" dirty="0">
                <a:solidFill>
                  <a:schemeClr val="dk1"/>
                </a:solidFill>
                <a:latin typeface="Arial"/>
                <a:ea typeface="Arial"/>
                <a:cs typeface="Arial"/>
                <a:sym typeface="Arial"/>
              </a:rPr>
              <a:t>$$$</a:t>
            </a:r>
            <a:endParaRPr sz="4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29044456"/>
      </p:ext>
    </p:extLst>
  </p:cSld>
  <p:clrMapOvr>
    <a:masterClrMapping/>
  </p:clrMapOvr>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3880</TotalTime>
  <Words>3106</Words>
  <Application>Microsoft Office PowerPoint</Application>
  <PresentationFormat>Widescreen</PresentationFormat>
  <Paragraphs>424</Paragraphs>
  <Slides>28</Slides>
  <Notes>28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MS PGothic</vt:lpstr>
      <vt:lpstr>MS PGothic</vt:lpstr>
      <vt:lpstr>Arial</vt:lpstr>
      <vt:lpstr>Calibri</vt:lpstr>
      <vt:lpstr>Calibri Light</vt:lpstr>
      <vt:lpstr>Courier New</vt:lpstr>
      <vt:lpstr>Dancing Script</vt:lpstr>
      <vt:lpstr>Garamond</vt:lpstr>
      <vt:lpstr>Lucida Handwriting</vt:lpstr>
      <vt:lpstr>Times New Roman</vt:lpstr>
      <vt:lpstr>Wingdings</vt:lpstr>
      <vt:lpstr>1_Conception personnalisée</vt:lpstr>
      <vt:lpstr>2_Conception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COMBO Project – Annual Report 2016</dc:title>
  <dc:creator>Hugo Rainey</dc:creator>
  <cp:lastModifiedBy>Rainey, Hugo</cp:lastModifiedBy>
  <cp:revision>1270</cp:revision>
  <dcterms:created xsi:type="dcterms:W3CDTF">2017-02-28T16:55:13Z</dcterms:created>
  <dcterms:modified xsi:type="dcterms:W3CDTF">2020-02-17T17:03:47Z</dcterms:modified>
</cp:coreProperties>
</file>